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6"/>
  </p:notesMasterIdLst>
  <p:sldIdLst>
    <p:sldId id="256" r:id="rId2"/>
    <p:sldId id="257" r:id="rId3"/>
    <p:sldId id="385" r:id="rId4"/>
    <p:sldId id="387" r:id="rId5"/>
    <p:sldId id="388" r:id="rId6"/>
    <p:sldId id="258" r:id="rId7"/>
    <p:sldId id="384" r:id="rId8"/>
    <p:sldId id="277" r:id="rId9"/>
    <p:sldId id="259" r:id="rId10"/>
    <p:sldId id="261" r:id="rId11"/>
    <p:sldId id="308" r:id="rId12"/>
    <p:sldId id="338" r:id="rId13"/>
    <p:sldId id="260" r:id="rId14"/>
    <p:sldId id="379" r:id="rId15"/>
    <p:sldId id="310" r:id="rId16"/>
    <p:sldId id="313" r:id="rId17"/>
    <p:sldId id="314" r:id="rId18"/>
    <p:sldId id="315" r:id="rId19"/>
    <p:sldId id="318" r:id="rId20"/>
    <p:sldId id="262" r:id="rId21"/>
    <p:sldId id="263" r:id="rId22"/>
    <p:sldId id="339" r:id="rId23"/>
    <p:sldId id="264" r:id="rId24"/>
    <p:sldId id="296" r:id="rId25"/>
    <p:sldId id="340" r:id="rId26"/>
    <p:sldId id="265" r:id="rId27"/>
    <p:sldId id="266" r:id="rId28"/>
    <p:sldId id="336" r:id="rId29"/>
    <p:sldId id="267" r:id="rId30"/>
    <p:sldId id="341" r:id="rId31"/>
    <p:sldId id="335" r:id="rId32"/>
    <p:sldId id="343" r:id="rId33"/>
    <p:sldId id="344" r:id="rId34"/>
    <p:sldId id="360" r:id="rId35"/>
    <p:sldId id="353" r:id="rId36"/>
    <p:sldId id="355" r:id="rId37"/>
    <p:sldId id="348" r:id="rId38"/>
    <p:sldId id="359" r:id="rId39"/>
    <p:sldId id="346" r:id="rId40"/>
    <p:sldId id="357" r:id="rId41"/>
    <p:sldId id="358" r:id="rId42"/>
    <p:sldId id="361" r:id="rId43"/>
    <p:sldId id="270" r:id="rId44"/>
    <p:sldId id="268" r:id="rId45"/>
    <p:sldId id="316" r:id="rId46"/>
    <p:sldId id="305" r:id="rId47"/>
    <p:sldId id="307" r:id="rId48"/>
    <p:sldId id="300" r:id="rId49"/>
    <p:sldId id="271" r:id="rId50"/>
    <p:sldId id="321" r:id="rId51"/>
    <p:sldId id="322" r:id="rId52"/>
    <p:sldId id="323" r:id="rId53"/>
    <p:sldId id="324" r:id="rId54"/>
    <p:sldId id="333" r:id="rId55"/>
    <p:sldId id="380" r:id="rId56"/>
    <p:sldId id="381" r:id="rId57"/>
    <p:sldId id="362" r:id="rId58"/>
    <p:sldId id="294" r:id="rId59"/>
    <p:sldId id="293" r:id="rId60"/>
    <p:sldId id="337" r:id="rId61"/>
    <p:sldId id="375" r:id="rId62"/>
    <p:sldId id="376" r:id="rId63"/>
    <p:sldId id="377" r:id="rId64"/>
    <p:sldId id="368" r:id="rId65"/>
    <p:sldId id="373" r:id="rId66"/>
    <p:sldId id="374" r:id="rId67"/>
    <p:sldId id="382" r:id="rId68"/>
    <p:sldId id="326" r:id="rId69"/>
    <p:sldId id="327" r:id="rId70"/>
    <p:sldId id="328" r:id="rId71"/>
    <p:sldId id="329" r:id="rId72"/>
    <p:sldId id="302" r:id="rId73"/>
    <p:sldId id="332" r:id="rId74"/>
    <p:sldId id="304" r:id="rId75"/>
  </p:sldIdLst>
  <p:sldSz cx="12192000" cy="6858000"/>
  <p:notesSz cx="6858000" cy="9144000"/>
  <p:embeddedFontLst>
    <p:embeddedFont>
      <p:font typeface="Arial Rounded MT Bold" panose="020F0704030504030204" pitchFamily="34" charset="0"/>
      <p:regular r:id="rId77"/>
    </p:embeddedFont>
    <p:embeddedFont>
      <p:font typeface="Cambria Math" panose="02040503050406030204" pitchFamily="18" charset="0"/>
      <p:regular r:id="rId78"/>
    </p:embeddedFont>
    <p:embeddedFont>
      <p:font typeface="DM Sans" pitchFamily="2" charset="0"/>
      <p:regular r:id="rId79"/>
      <p:bold r:id="rId80"/>
      <p:italic r:id="rId81"/>
      <p:boldItalic r:id="rId82"/>
    </p:embeddedFont>
    <p:embeddedFont>
      <p:font typeface="Inter" panose="020B0604020202020204" charset="0"/>
      <p:regular r:id="rId83"/>
      <p:bold r:id="rId84"/>
      <p:italic r:id="rId85"/>
      <p:boldItalic r:id="rId86"/>
    </p:embeddedFont>
    <p:embeddedFont>
      <p:font typeface="Lato" panose="020F0502020204030203" pitchFamily="34" charset="0"/>
      <p:regular r:id="rId87"/>
      <p:bold r:id="rId88"/>
      <p:italic r:id="rId89"/>
      <p:boldItalic r:id="rId90"/>
    </p:embeddedFont>
    <p:embeddedFont>
      <p:font typeface="Merriweather" panose="00000500000000000000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725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6222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566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010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68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21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62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679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960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53492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497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765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40346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838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2068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054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133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723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7307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640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90110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60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028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207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61512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2476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6108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6336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34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876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38738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6289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96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9851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7331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81938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4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806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5856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5076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1328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35012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8621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59244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471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9967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6352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9882652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5000"/>
                <a:lumOff val="95000"/>
                <a:alpha val="0"/>
              </a:schemeClr>
            </a:gs>
            <a:gs pos="0">
              <a:srgbClr val="0070C0">
                <a:lumMod val="50000"/>
                <a:lumOff val="50000"/>
              </a:srgbClr>
            </a:gs>
          </a:gsLst>
          <a:lin ang="162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0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2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6C117-66FD-DAAF-7C18-873F674088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6730" t="1971" r="6025" b="813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5" name="Google Shape;85;p13"/>
          <p:cNvSpPr txBox="1"/>
          <p:nvPr/>
        </p:nvSpPr>
        <p:spPr>
          <a:xfrm>
            <a:off x="238125" y="2058441"/>
            <a:ext cx="11715750" cy="86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b="1" i="0" u="none" strike="noStrike" cap="none" dirty="0">
                <a:solidFill>
                  <a:schemeClr val="tx1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 to pharmacometrics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DE87C7-B5CF-BC02-20C6-917D36D2D3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 descr="A logo with text and dots&#10;&#10;AI-generated content may be incorrect.">
            <a:extLst>
              <a:ext uri="{FF2B5EF4-FFF2-40B4-BE49-F238E27FC236}">
                <a16:creationId xmlns:a16="http://schemas.microsoft.com/office/drawing/2014/main" id="{2F2C7B5E-ABAA-8EE9-BC0F-CCFB6CFAA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9" y="5417293"/>
            <a:ext cx="1444995" cy="1440707"/>
          </a:xfrm>
          <a:prstGeom prst="rect">
            <a:avLst/>
          </a:prstGeom>
        </p:spPr>
      </p:pic>
      <p:pic>
        <p:nvPicPr>
          <p:cNvPr id="10" name="Picture 9" descr="A red circle in the dark&#10;&#10;AI-generated content may be incorrect.">
            <a:extLst>
              <a:ext uri="{FF2B5EF4-FFF2-40B4-BE49-F238E27FC236}">
                <a16:creationId xmlns:a16="http://schemas.microsoft.com/office/drawing/2014/main" id="{E7063F2A-939F-74C3-27AB-F71AB883C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163" y="5869999"/>
            <a:ext cx="2907027" cy="560881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56B4AF5-1759-B4DB-DE7C-5B7E843D5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244" y="5795469"/>
            <a:ext cx="1737511" cy="560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CC6D12-7D33-F8A1-4465-29F110037E3F}"/>
              </a:ext>
            </a:extLst>
          </p:cNvPr>
          <p:cNvSpPr txBox="1"/>
          <p:nvPr/>
        </p:nvSpPr>
        <p:spPr>
          <a:xfrm>
            <a:off x="4178558" y="4177386"/>
            <a:ext cx="3834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Dr Racym BERRAH, Dr Moreno URSINO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121" y="4368183"/>
            <a:ext cx="5334000" cy="83373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Ordinary 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D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ifferential Equation (ODE)</a:t>
            </a:r>
            <a:endParaRPr lang="en-US" dirty="0"/>
          </a:p>
        </p:txBody>
      </p:sp>
      <p:sp>
        <p:nvSpPr>
          <p:cNvPr id="202" name="Google Shape;202;p18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476250" y="1958650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concept of "Flow"</a:t>
            </a:r>
            <a:endParaRPr dirty="0"/>
          </a:p>
        </p:txBody>
      </p:sp>
      <p:sp>
        <p:nvSpPr>
          <p:cNvPr id="204" name="Google Shape;204;p18"/>
          <p:cNvSpPr txBox="1"/>
          <p:nvPr/>
        </p:nvSpPr>
        <p:spPr>
          <a:xfrm>
            <a:off x="476250" y="2463475"/>
            <a:ext cx="56007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 Ordinary Differential Equation (ODE) simply describes the rate of transfer between tanks.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Imagine two buckets connected by a pipe. The flow rate depends on the diameter of the pipe (clearance) and the water level (concentration).</a:t>
            </a:r>
            <a:endParaRPr lang="fr-FR" dirty="0"/>
          </a:p>
        </p:txBody>
      </p:sp>
      <p:sp>
        <p:nvSpPr>
          <p:cNvPr id="207" name="Google Shape;207;p18"/>
          <p:cNvSpPr txBox="1"/>
          <p:nvPr/>
        </p:nvSpPr>
        <p:spPr>
          <a:xfrm>
            <a:off x="381465" y="5343308"/>
            <a:ext cx="53340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The decrease is exponential: the more medication there is, the faster the elimination.</a:t>
            </a:r>
            <a:endParaRPr dirty="0"/>
          </a:p>
        </p:txBody>
      </p:sp>
      <p:pic>
        <p:nvPicPr>
          <p:cNvPr id="208" name="Google Shape;208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490" y="4568207"/>
            <a:ext cx="4933950" cy="43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54320-4E5E-7B66-B393-95C96C95B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873" y="2484589"/>
            <a:ext cx="5398006" cy="28835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AF964-2692-A40E-FE11-48B2FE21A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934E0-051C-44F7-DE57-E98AD945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268"/>
          <a:stretch/>
        </p:blipFill>
        <p:spPr>
          <a:xfrm>
            <a:off x="1145853" y="1352014"/>
            <a:ext cx="4850686" cy="52101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19D971-83B1-5BEB-4597-B3A3F79F7FA2}"/>
              </a:ext>
            </a:extLst>
          </p:cNvPr>
          <p:cNvGrpSpPr/>
          <p:nvPr/>
        </p:nvGrpSpPr>
        <p:grpSpPr>
          <a:xfrm>
            <a:off x="1145853" y="1350558"/>
            <a:ext cx="9753600" cy="5211631"/>
            <a:chOff x="1145853" y="1350558"/>
            <a:chExt cx="9753600" cy="52116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4AD55F-9FB5-71C6-DFE8-1937A1B58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5853" y="1352014"/>
              <a:ext cx="9753600" cy="52101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84CA1F-66BE-4643-3007-FF88265E5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50268"/>
            <a:stretch/>
          </p:blipFill>
          <p:spPr>
            <a:xfrm>
              <a:off x="1148765" y="1350558"/>
              <a:ext cx="4850686" cy="5210175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BCB91-BAE5-469A-7946-65FC5EC30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3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Right 4">
            <a:extLst>
              <a:ext uri="{FF2B5EF4-FFF2-40B4-BE49-F238E27FC236}">
                <a16:creationId xmlns:a16="http://schemas.microsoft.com/office/drawing/2014/main" id="{9ED9242F-39CA-E211-F5D8-75EF7283EF11}"/>
              </a:ext>
            </a:extLst>
          </p:cNvPr>
          <p:cNvSpPr/>
          <p:nvPr/>
        </p:nvSpPr>
        <p:spPr>
          <a:xfrm>
            <a:off x="476250" y="3342217"/>
            <a:ext cx="9752275" cy="69426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360000" bIns="0" rtlCol="0" anchor="t" anchorCtr="0"/>
          <a:lstStyle/>
          <a:p>
            <a:pPr algn="l">
              <a:lnSpc>
                <a:spcPct val="100000"/>
              </a:lnSpc>
            </a:pPr>
            <a:endParaRPr lang="fr-FR" b="1" i="0" noProof="0" dirty="0">
              <a:latin typeface="+mj-lt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5;p7">
            <a:extLst>
              <a:ext uri="{FF2B5EF4-FFF2-40B4-BE49-F238E27FC236}">
                <a16:creationId xmlns:a16="http://schemas.microsoft.com/office/drawing/2014/main" id="{A8E02720-9BAC-410F-8F0D-0772B2ECF5F1}"/>
              </a:ext>
            </a:extLst>
          </p:cNvPr>
          <p:cNvSpPr/>
          <p:nvPr/>
        </p:nvSpPr>
        <p:spPr>
          <a:xfrm>
            <a:off x="35720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Structural Model</a:t>
            </a:r>
            <a:endParaRPr lang="fr-FR" noProof="0" dirty="0">
              <a:latin typeface="+mj-lt"/>
            </a:endParaRPr>
          </a:p>
        </p:txBody>
      </p:sp>
      <p:sp>
        <p:nvSpPr>
          <p:cNvPr id="21" name="Google Shape;190;p7">
            <a:extLst>
              <a:ext uri="{FF2B5EF4-FFF2-40B4-BE49-F238E27FC236}">
                <a16:creationId xmlns:a16="http://schemas.microsoft.com/office/drawing/2014/main" id="{AF9896EE-34AF-4B34-B9E0-472032D29167}"/>
              </a:ext>
            </a:extLst>
          </p:cNvPr>
          <p:cNvSpPr/>
          <p:nvPr/>
        </p:nvSpPr>
        <p:spPr>
          <a:xfrm>
            <a:off x="1022059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</a:t>
            </a: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inal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Model</a:t>
            </a:r>
            <a:endParaRPr lang="fr-FR" noProof="0" dirty="0">
              <a:latin typeface="+mj-lt"/>
            </a:endParaRPr>
          </a:p>
        </p:txBody>
      </p:sp>
      <p:sp>
        <p:nvSpPr>
          <p:cNvPr id="23" name="Google Shape;178;p7">
            <a:extLst>
              <a:ext uri="{FF2B5EF4-FFF2-40B4-BE49-F238E27FC236}">
                <a16:creationId xmlns:a16="http://schemas.microsoft.com/office/drawing/2014/main" id="{3E6A8ABC-8B35-485B-B51F-961566D5B73C}"/>
              </a:ext>
            </a:extLst>
          </p:cNvPr>
          <p:cNvSpPr txBox="1"/>
          <p:nvPr/>
        </p:nvSpPr>
        <p:spPr>
          <a:xfrm>
            <a:off x="59381" y="4237946"/>
            <a:ext cx="2325771" cy="94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Monocompartimental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Bicompartimental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Transit,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Tlag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Michaelis-Menten…</a:t>
            </a:r>
            <a:endParaRPr lang="fr-FR" noProof="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E8836-91E9-6179-2DD8-4711A597F2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381125"/>
            <a:ext cx="361950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1381125"/>
            <a:ext cx="361950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6250" y="1381125"/>
            <a:ext cx="36195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Structural Model: A.D.E. Approach (or ADME)</a:t>
            </a:r>
            <a:endParaRPr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635793" y="1676400"/>
            <a:ext cx="330041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Absorption</a:t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714375" y="2085975"/>
            <a:ext cx="31432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4445793" y="1676400"/>
            <a:ext cx="3300412" cy="32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4524375" y="2085975"/>
            <a:ext cx="31432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8255793" y="1676400"/>
            <a:ext cx="330041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limination</a:t>
            </a:r>
            <a:endParaRPr dirty="0"/>
          </a:p>
        </p:txBody>
      </p:sp>
      <p:sp>
        <p:nvSpPr>
          <p:cNvPr id="176" name="Google Shape;176;p17"/>
          <p:cNvSpPr/>
          <p:nvPr/>
        </p:nvSpPr>
        <p:spPr>
          <a:xfrm>
            <a:off x="8334375" y="2085975"/>
            <a:ext cx="31432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714374" y="2194126"/>
            <a:ext cx="31432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60000"/>
              </a:lnSpc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does the drug enter the body? </a:t>
            </a:r>
            <a:r>
              <a:rPr lang="en-US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(and how fast) </a:t>
            </a:r>
            <a:endParaRPr dirty="0"/>
          </a:p>
        </p:txBody>
      </p:sp>
      <p:sp>
        <p:nvSpPr>
          <p:cNvPr id="178" name="Google Shape;178;p17"/>
          <p:cNvSpPr txBox="1"/>
          <p:nvPr/>
        </p:nvSpPr>
        <p:spPr>
          <a:xfrm>
            <a:off x="4524375" y="2194126"/>
            <a:ext cx="3143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Where does the drug go</a:t>
            </a:r>
            <a:endParaRPr dirty="0"/>
          </a:p>
        </p:txBody>
      </p:sp>
      <p:sp>
        <p:nvSpPr>
          <p:cNvPr id="179" name="Google Shape;179;p17"/>
          <p:cNvSpPr txBox="1"/>
          <p:nvPr/>
        </p:nvSpPr>
        <p:spPr>
          <a:xfrm>
            <a:off x="8334374" y="2194126"/>
            <a:ext cx="3143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does it exit the body</a:t>
            </a:r>
            <a:endParaRPr dirty="0"/>
          </a:p>
        </p:txBody>
      </p:sp>
      <p:sp>
        <p:nvSpPr>
          <p:cNvPr id="180" name="Google Shape;180;p17"/>
          <p:cNvSpPr txBox="1"/>
          <p:nvPr/>
        </p:nvSpPr>
        <p:spPr>
          <a:xfrm>
            <a:off x="635793" y="2965092"/>
            <a:ext cx="3065816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Lag Time: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delay between drug administration and its first appearance in the bloodstream.</a:t>
            </a:r>
            <a:b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Transit: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 series of compartments (progressive absorption).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Order 0/1: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Infusion or passive entry.</a:t>
            </a:r>
            <a:endParaRPr dirty="0"/>
          </a:p>
        </p:txBody>
      </p:sp>
      <p:sp>
        <p:nvSpPr>
          <p:cNvPr id="183" name="Google Shape;183;p17"/>
          <p:cNvSpPr txBox="1"/>
          <p:nvPr/>
        </p:nvSpPr>
        <p:spPr>
          <a:xfrm>
            <a:off x="4710209" y="2983559"/>
            <a:ext cx="276225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1 Compartment: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Homogeneous (Central).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2 Compartments: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Exchanges with peripheral tissues.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3 Compartments: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Deep tissues 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for example</a:t>
            </a:r>
            <a:endParaRPr lang="en-US" dirty="0"/>
          </a:p>
        </p:txBody>
      </p:sp>
      <p:sp>
        <p:nvSpPr>
          <p:cNvPr id="186" name="Google Shape;186;p17"/>
          <p:cNvSpPr txBox="1"/>
          <p:nvPr/>
        </p:nvSpPr>
        <p:spPr>
          <a:xfrm>
            <a:off x="8319142" y="3004141"/>
            <a:ext cx="2762250" cy="1428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Linear 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C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onstant clearance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Michaelis-Menten :</a:t>
            </a:r>
            <a:r>
              <a:rPr lang="fr-FR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Saturable </a:t>
            </a:r>
            <a:r>
              <a:rPr lang="en-US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elimination</a:t>
            </a:r>
            <a:r>
              <a:rPr lang="fr-FR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5D0356-C625-ADFD-2A4B-5EDB003EEA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381125"/>
            <a:ext cx="4451942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Metabolization : The "Chemical" Elimination</a:t>
            </a:r>
            <a:endParaRPr lang="en-US" sz="3200"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1161705" y="1677009"/>
            <a:ext cx="33004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Metabolization</a:t>
            </a:r>
            <a:endParaRPr dirty="0"/>
          </a:p>
        </p:txBody>
      </p:sp>
      <p:sp>
        <p:nvSpPr>
          <p:cNvPr id="172" name="Google Shape;172;p17"/>
          <p:cNvSpPr/>
          <p:nvPr/>
        </p:nvSpPr>
        <p:spPr>
          <a:xfrm>
            <a:off x="1240286" y="2094034"/>
            <a:ext cx="3143250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635792" y="2280642"/>
            <a:ext cx="3971967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285750" marR="0" lvl="0" indent="-28575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body (primarily the liver) acts as a chemical processing plant, 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altering the drug molecule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into a new compound called a 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metabolite</a:t>
            </a:r>
          </a:p>
          <a:p>
            <a:pPr marL="285750" marR="0" lvl="0" indent="-285750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Why is it considered Elimination? </a:t>
            </a:r>
            <a:b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</a:rPr>
            </a:b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Even though the new molecule is still inside the body, the original drug molecule is gone. Because the parent drug is no longer present, it has effectively been "eliminated."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22BDF-571F-0E0C-1FC6-1F953EBF95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95"/>
          <a:stretch/>
        </p:blipFill>
        <p:spPr>
          <a:xfrm>
            <a:off x="5040403" y="1984176"/>
            <a:ext cx="7114259" cy="348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2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49" y="1381125"/>
            <a:ext cx="7143745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8123" y="1381125"/>
            <a:ext cx="1809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0" y="1381125"/>
            <a:ext cx="180975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Structural Model: A.D.E. Approach (or ADME)</a:t>
            </a:r>
            <a:endParaRPr lang="en-US" sz="3200"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714375" y="1676400"/>
            <a:ext cx="678482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Absorption</a:t>
            </a:r>
            <a:endParaRPr dirty="0"/>
          </a:p>
        </p:txBody>
      </p:sp>
      <p:sp>
        <p:nvSpPr>
          <p:cNvPr id="172" name="Google Shape;172;p17"/>
          <p:cNvSpPr/>
          <p:nvPr/>
        </p:nvSpPr>
        <p:spPr>
          <a:xfrm>
            <a:off x="714375" y="2085975"/>
            <a:ext cx="6784820" cy="45719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7858122" y="1676400"/>
            <a:ext cx="16502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7858122" y="2085975"/>
            <a:ext cx="15716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9905999" y="1676400"/>
            <a:ext cx="16502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Elimination</a:t>
            </a:r>
            <a:endParaRPr dirty="0"/>
          </a:p>
        </p:txBody>
      </p:sp>
      <p:sp>
        <p:nvSpPr>
          <p:cNvPr id="176" name="Google Shape;176;p17"/>
          <p:cNvSpPr/>
          <p:nvPr/>
        </p:nvSpPr>
        <p:spPr>
          <a:xfrm>
            <a:off x="9905999" y="2085975"/>
            <a:ext cx="15716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9DB07-2475-4D20-1A64-452844FA8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04" y="2295525"/>
            <a:ext cx="6311417" cy="3786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46CDB-52B8-21DE-C70A-D79F61D73E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00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49" y="1381125"/>
            <a:ext cx="1650207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727" y="1381125"/>
            <a:ext cx="7365146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0" y="1381125"/>
            <a:ext cx="180975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Structural Model: A.D.E. Approach (or ADME)</a:t>
            </a:r>
            <a:endParaRPr lang="en-US" sz="3200"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19229" y="1676400"/>
            <a:ext cx="156729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Absorption</a:t>
            </a:r>
            <a:endParaRPr dirty="0"/>
          </a:p>
        </p:txBody>
      </p:sp>
      <p:sp>
        <p:nvSpPr>
          <p:cNvPr id="172" name="Google Shape;172;p17"/>
          <p:cNvSpPr/>
          <p:nvPr/>
        </p:nvSpPr>
        <p:spPr>
          <a:xfrm>
            <a:off x="519229" y="2085975"/>
            <a:ext cx="1567295" cy="45719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364583" y="1676400"/>
            <a:ext cx="725334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 dirty="0"/>
          </a:p>
        </p:txBody>
      </p:sp>
      <p:sp>
        <p:nvSpPr>
          <p:cNvPr id="174" name="Google Shape;174;p17"/>
          <p:cNvSpPr/>
          <p:nvPr/>
        </p:nvSpPr>
        <p:spPr>
          <a:xfrm>
            <a:off x="2364583" y="2049781"/>
            <a:ext cx="7253344" cy="45719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9905999" y="1676400"/>
            <a:ext cx="16502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limination</a:t>
            </a:r>
            <a:endParaRPr dirty="0"/>
          </a:p>
        </p:txBody>
      </p:sp>
      <p:sp>
        <p:nvSpPr>
          <p:cNvPr id="176" name="Google Shape;176;p17"/>
          <p:cNvSpPr/>
          <p:nvPr/>
        </p:nvSpPr>
        <p:spPr>
          <a:xfrm>
            <a:off x="9905999" y="2085975"/>
            <a:ext cx="1571625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9DB07-2475-4D20-1A64-452844FA8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9" y="2357483"/>
            <a:ext cx="1544254" cy="92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27AE1-6425-9B84-64AC-984E1342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837" y="2204993"/>
            <a:ext cx="6584889" cy="39509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5AF9F-54A7-8C08-D3FE-976E0DEC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0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49" y="1381125"/>
            <a:ext cx="1650207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2727" y="1381125"/>
            <a:ext cx="1809750" cy="500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976" y="1381125"/>
            <a:ext cx="7366774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Structural Model: A.D.E. Approach (or ADME)</a:t>
            </a:r>
            <a:endParaRPr lang="en-US" sz="3200"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19229" y="1676400"/>
            <a:ext cx="156729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Absorption</a:t>
            </a:r>
            <a:endParaRPr dirty="0"/>
          </a:p>
        </p:txBody>
      </p:sp>
      <p:sp>
        <p:nvSpPr>
          <p:cNvPr id="172" name="Google Shape;172;p17"/>
          <p:cNvSpPr/>
          <p:nvPr/>
        </p:nvSpPr>
        <p:spPr>
          <a:xfrm>
            <a:off x="519229" y="2085975"/>
            <a:ext cx="1567295" cy="45719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2364583" y="1676400"/>
            <a:ext cx="17822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 dirty="0"/>
          </a:p>
        </p:txBody>
      </p:sp>
      <p:sp>
        <p:nvSpPr>
          <p:cNvPr id="174" name="Google Shape;174;p17"/>
          <p:cNvSpPr/>
          <p:nvPr/>
        </p:nvSpPr>
        <p:spPr>
          <a:xfrm>
            <a:off x="2364583" y="2049781"/>
            <a:ext cx="1694461" cy="45719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4838871" y="1676400"/>
            <a:ext cx="671733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limination</a:t>
            </a:r>
            <a:endParaRPr dirty="0"/>
          </a:p>
        </p:txBody>
      </p:sp>
      <p:sp>
        <p:nvSpPr>
          <p:cNvPr id="176" name="Google Shape;176;p17"/>
          <p:cNvSpPr/>
          <p:nvPr/>
        </p:nvSpPr>
        <p:spPr>
          <a:xfrm>
            <a:off x="5080163" y="2085975"/>
            <a:ext cx="6397462" cy="9525"/>
          </a:xfrm>
          <a:prstGeom prst="rect">
            <a:avLst/>
          </a:prstGeom>
          <a:solidFill>
            <a:srgbClr val="E2E8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9DB07-2475-4D20-1A64-452844FA8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29" y="2357483"/>
            <a:ext cx="1544254" cy="926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527AE1-6425-9B84-64AC-984E13427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5297" y="2357483"/>
            <a:ext cx="1538206" cy="922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BC6F54-73AB-D685-F197-26D1B623B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9954" y="2204993"/>
            <a:ext cx="6674470" cy="40046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B435F-C920-3F87-F28E-B538F4327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9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Be careful with the available data!</a:t>
            </a:r>
            <a:endParaRPr dirty="0"/>
          </a:p>
        </p:txBody>
      </p:sp>
      <p:sp>
        <p:nvSpPr>
          <p:cNvPr id="170" name="Google Shape;170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0C26-295D-D591-52EB-B3540FA91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082" y="1201177"/>
            <a:ext cx="9753600" cy="5324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3B941D-24C9-C7AC-DFB4-A6ABA7F7B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4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89B3B23B-29BB-019D-E902-AF8858069BFA}"/>
              </a:ext>
            </a:extLst>
          </p:cNvPr>
          <p:cNvSpPr/>
          <p:nvPr/>
        </p:nvSpPr>
        <p:spPr>
          <a:xfrm>
            <a:off x="476250" y="3342217"/>
            <a:ext cx="9752275" cy="69426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360000" bIns="0" rtlCol="0" anchor="t" anchorCtr="0"/>
          <a:lstStyle/>
          <a:p>
            <a:pPr algn="l">
              <a:lnSpc>
                <a:spcPct val="100000"/>
              </a:lnSpc>
            </a:pPr>
            <a:endParaRPr lang="fr-FR" b="1" i="0" noProof="0" dirty="0">
              <a:latin typeface="+mj-lt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5;p7">
            <a:extLst>
              <a:ext uri="{FF2B5EF4-FFF2-40B4-BE49-F238E27FC236}">
                <a16:creationId xmlns:a16="http://schemas.microsoft.com/office/drawing/2014/main" id="{A8E02720-9BAC-410F-8F0D-0772B2ECF5F1}"/>
              </a:ext>
            </a:extLst>
          </p:cNvPr>
          <p:cNvSpPr/>
          <p:nvPr/>
        </p:nvSpPr>
        <p:spPr>
          <a:xfrm>
            <a:off x="35720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Structural Model</a:t>
            </a:r>
            <a:endParaRPr lang="fr-FR" noProof="0" dirty="0">
              <a:latin typeface="+mj-lt"/>
            </a:endParaRPr>
          </a:p>
        </p:txBody>
      </p:sp>
      <p:sp>
        <p:nvSpPr>
          <p:cNvPr id="18" name="Google Shape;183;p7">
            <a:extLst>
              <a:ext uri="{FF2B5EF4-FFF2-40B4-BE49-F238E27FC236}">
                <a16:creationId xmlns:a16="http://schemas.microsoft.com/office/drawing/2014/main" id="{B2EE42FA-0D03-414F-9E2E-172EF27F2915}"/>
              </a:ext>
            </a:extLst>
          </p:cNvPr>
          <p:cNvSpPr/>
          <p:nvPr/>
        </p:nvSpPr>
        <p:spPr>
          <a:xfrm>
            <a:off x="2902369" y="321815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Variability</a:t>
            </a:r>
            <a:endParaRPr lang="fr-FR" noProof="0" dirty="0">
              <a:latin typeface="+mj-lt"/>
            </a:endParaRPr>
          </a:p>
        </p:txBody>
      </p:sp>
      <p:sp>
        <p:nvSpPr>
          <p:cNvPr id="21" name="Google Shape;190;p7">
            <a:extLst>
              <a:ext uri="{FF2B5EF4-FFF2-40B4-BE49-F238E27FC236}">
                <a16:creationId xmlns:a16="http://schemas.microsoft.com/office/drawing/2014/main" id="{AF9896EE-34AF-4B34-B9E0-472032D29167}"/>
              </a:ext>
            </a:extLst>
          </p:cNvPr>
          <p:cNvSpPr/>
          <p:nvPr/>
        </p:nvSpPr>
        <p:spPr>
          <a:xfrm>
            <a:off x="1022059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Final Model</a:t>
            </a:r>
            <a:endParaRPr lang="fr-FR" noProof="0" dirty="0">
              <a:latin typeface="+mj-lt"/>
            </a:endParaRPr>
          </a:p>
        </p:txBody>
      </p:sp>
      <p:sp>
        <p:nvSpPr>
          <p:cNvPr id="23" name="Google Shape;178;p7">
            <a:extLst>
              <a:ext uri="{FF2B5EF4-FFF2-40B4-BE49-F238E27FC236}">
                <a16:creationId xmlns:a16="http://schemas.microsoft.com/office/drawing/2014/main" id="{3E6A8ABC-8B35-485B-B51F-961566D5B73C}"/>
              </a:ext>
            </a:extLst>
          </p:cNvPr>
          <p:cNvSpPr txBox="1"/>
          <p:nvPr/>
        </p:nvSpPr>
        <p:spPr>
          <a:xfrm>
            <a:off x="59381" y="4237946"/>
            <a:ext cx="2325771" cy="94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Monocompartimental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Bicompartimental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Transit,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Tlag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Michaelis-Menten…</a:t>
            </a:r>
            <a:endParaRPr lang="fr-FR" noProof="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8152A-3BE3-46B3-A569-EAB7FCEE482B}"/>
              </a:ext>
            </a:extLst>
          </p:cNvPr>
          <p:cNvSpPr txBox="1"/>
          <p:nvPr/>
        </p:nvSpPr>
        <p:spPr>
          <a:xfrm>
            <a:off x="2609080" y="2350224"/>
            <a:ext cx="2200774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Inter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Individual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(IIV),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cs typeface="Calibri"/>
                <a:sym typeface="Calibri"/>
              </a:rPr>
              <a:t>Inter Occasion </a:t>
            </a:r>
            <a:r>
              <a:rPr lang="fr-FR" noProof="0" dirty="0" err="1">
                <a:latin typeface="+mj-lt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cs typeface="Calibri"/>
                <a:sym typeface="Calibri"/>
              </a:rPr>
              <a:t> (IOV)</a:t>
            </a:r>
            <a:endParaRPr lang="fr-FR" noProof="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CC049-8CCD-763D-4413-7424A30C68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9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238375"/>
            <a:ext cx="5334000" cy="358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238375"/>
            <a:ext cx="5334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problem : </a:t>
            </a:r>
            <a:endParaRPr dirty="0"/>
          </a:p>
        </p:txBody>
      </p:sp>
      <p:sp>
        <p:nvSpPr>
          <p:cNvPr id="95" name="Google Shape;95;p1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57250" y="2571750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62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Pharmacokinetics (PK)</a:t>
            </a:r>
            <a:endParaRPr dirty="0"/>
          </a:p>
        </p:txBody>
      </p:sp>
      <p:sp>
        <p:nvSpPr>
          <p:cNvPr id="97" name="Google Shape;97;p14"/>
          <p:cNvSpPr txBox="1"/>
          <p:nvPr/>
        </p:nvSpPr>
        <p:spPr>
          <a:xfrm>
            <a:off x="1857375" y="2910958"/>
            <a:ext cx="3447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“What the body does to the drug”</a:t>
            </a:r>
            <a:endParaRPr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1972259" y="5285209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 </a:t>
            </a:r>
            <a:r>
              <a:rPr lang="en-US" sz="1500" b="0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Exposition v</a:t>
            </a:r>
            <a:r>
              <a:rPr lang="en-US" sz="1400" b="0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ariability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6762750" y="2571750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Pharmacodynamics (PD)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7700477" y="2904862"/>
            <a:ext cx="32070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“What the drug does to the body”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8087893" y="5296128"/>
            <a:ext cx="25352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8080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fr-FR" sz="1500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500" dirty="0" err="1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Response</a:t>
            </a:r>
            <a:r>
              <a:rPr lang="fr-FR" sz="1500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fr-FR" sz="1500" dirty="0" err="1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variability</a:t>
            </a:r>
            <a:r>
              <a:rPr lang="fr-FR" sz="1500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dirty="0"/>
          </a:p>
        </p:txBody>
      </p:sp>
      <p:pic>
        <p:nvPicPr>
          <p:cNvPr id="102" name="Google Shape;102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2609850"/>
            <a:ext cx="2762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809625" y="3319417"/>
            <a:ext cx="423862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Variability in :</a:t>
            </a:r>
          </a:p>
          <a:p>
            <a:pPr marL="285750" lvl="1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Absorption</a:t>
            </a:r>
            <a:endParaRPr lang="en-US" sz="15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Distribution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Metabolism (Liver )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Élimination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(Kidney)</a:t>
            </a:r>
            <a:endParaRPr dirty="0"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2609850"/>
            <a:ext cx="2476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/>
        </p:nvSpPr>
        <p:spPr>
          <a:xfrm>
            <a:off x="6762750" y="3516393"/>
            <a:ext cx="423862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Receptors sensibility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Homeostasis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Disease progression</a:t>
            </a:r>
            <a:endParaRPr lang="en-US"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etc…</a:t>
            </a:r>
            <a:endParaRPr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F7E4B-D0E1-4B57-BE43-8F27AFEA6B8B}"/>
              </a:ext>
            </a:extLst>
          </p:cNvPr>
          <p:cNvSpPr txBox="1"/>
          <p:nvPr/>
        </p:nvSpPr>
        <p:spPr>
          <a:xfrm>
            <a:off x="1821456" y="1388125"/>
            <a:ext cx="8549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«  One size </a:t>
            </a:r>
            <a:r>
              <a:rPr lang="fr-FR" sz="2800" dirty="0" err="1"/>
              <a:t>fits</a:t>
            </a:r>
            <a:r>
              <a:rPr lang="fr-FR" sz="2800" dirty="0"/>
              <a:t> all » </a:t>
            </a:r>
            <a:r>
              <a:rPr lang="fr-FR" sz="2800" dirty="0" err="1"/>
              <a:t>does</a:t>
            </a:r>
            <a:r>
              <a:rPr lang="fr-FR" sz="2800" dirty="0"/>
              <a:t> not </a:t>
            </a:r>
            <a:r>
              <a:rPr lang="fr-FR" sz="2800" dirty="0" err="1"/>
              <a:t>work</a:t>
            </a:r>
            <a:r>
              <a:rPr lang="fr-FR" sz="2800" dirty="0"/>
              <a:t> 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6CB52-21C8-B38D-2E4F-889316555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168824"/>
            <a:ext cx="11239500" cy="16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1720899"/>
            <a:ext cx="5334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720899"/>
            <a:ext cx="53340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Variability in 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PKpop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: Mixed Effect Models</a:t>
            </a:r>
            <a:endParaRPr dirty="0"/>
          </a:p>
        </p:txBody>
      </p:sp>
      <p:sp>
        <p:nvSpPr>
          <p:cNvPr id="217" name="Google Shape;217;p19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676275" y="4351395"/>
            <a:ext cx="1083945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Fundamental Equation : </a:t>
            </a:r>
            <a:endParaRPr sz="1800" dirty="0"/>
          </a:p>
        </p:txBody>
      </p:sp>
      <p:pic>
        <p:nvPicPr>
          <p:cNvPr id="219" name="Google Shape;219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" y="4909839"/>
            <a:ext cx="10839450" cy="30733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76275" y="5312419"/>
            <a:ext cx="10839450" cy="29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555555"/>
                </a:solidFill>
                <a:latin typeface="Lato"/>
                <a:ea typeface="Lato"/>
                <a:cs typeface="Lato"/>
                <a:sym typeface="Lato"/>
              </a:rPr>
              <a:t>(The exponential function ensures that the clearance always remains positive)</a:t>
            </a:r>
            <a:endParaRPr dirty="0"/>
          </a:p>
        </p:txBody>
      </p:sp>
      <p:sp>
        <p:nvSpPr>
          <p:cNvPr id="221" name="Google Shape;221;p19"/>
          <p:cNvSpPr txBox="1"/>
          <p:nvPr/>
        </p:nvSpPr>
        <p:spPr>
          <a:xfrm>
            <a:off x="966787" y="2089827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lvl="0"/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Fixed Effects 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lang="el-GR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</a:rPr>
              <a:t>θ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sp>
        <p:nvSpPr>
          <p:cNvPr id="222" name="Google Shape;222;p19"/>
          <p:cNvSpPr txBox="1"/>
          <p:nvPr/>
        </p:nvSpPr>
        <p:spPr>
          <a:xfrm>
            <a:off x="862758" y="2559099"/>
            <a:ext cx="4619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</a:rPr>
              <a:t>Represents the typical patient.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</a:rPr>
              <a:t>This is the average trend in the population.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</a:rPr>
              <a:t>Example: </a:t>
            </a:r>
            <a:r>
              <a:rPr lang="en-US" sz="1500" dirty="0" err="1">
                <a:solidFill>
                  <a:srgbClr val="475569"/>
                </a:solidFill>
                <a:latin typeface="Lato"/>
              </a:rPr>
              <a:t>CLpop</a:t>
            </a:r>
            <a:endParaRPr sz="1500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6865144" y="2066158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Random Effects (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 panose="020B0604020202020204" charset="0"/>
                <a:ea typeface="Merriweather" panose="020B0604020202020204" charset="0"/>
                <a:cs typeface="Merriweather" panose="020B0604020202020204" charset="0"/>
                <a:sym typeface="Merriweather"/>
              </a:rPr>
              <a:t>ƞ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sp>
        <p:nvSpPr>
          <p:cNvPr id="225" name="Google Shape;225;p19"/>
          <p:cNvSpPr txBox="1"/>
          <p:nvPr/>
        </p:nvSpPr>
        <p:spPr>
          <a:xfrm>
            <a:off x="6767640" y="2559099"/>
            <a:ext cx="4619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</a:rPr>
              <a:t>Represents Individual variability. (Inter or Intra)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</a:rPr>
              <a:t>The unique difference for each patient.</a:t>
            </a:r>
            <a:endParaRPr sz="1500" dirty="0">
              <a:solidFill>
                <a:srgbClr val="475569"/>
              </a:solidFill>
              <a:latin typeface="Lato"/>
            </a:endParaRPr>
          </a:p>
        </p:txBody>
      </p:sp>
      <p:pic>
        <p:nvPicPr>
          <p:cNvPr id="227" name="Google Shape;22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2092374"/>
            <a:ext cx="2190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62750" y="2092374"/>
            <a:ext cx="314325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37289-40A6-1AAC-DA16-99DB6E552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Hierarchy of Variability</a:t>
            </a:r>
            <a:endParaRPr dirty="0"/>
          </a:p>
        </p:txBody>
      </p:sp>
      <p:sp>
        <p:nvSpPr>
          <p:cNvPr id="236" name="Google Shape;236;p20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476250" y="2867025"/>
            <a:ext cx="528066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IIV : Inter-Individual</a:t>
            </a:r>
            <a:endParaRPr dirty="0"/>
          </a:p>
        </p:txBody>
      </p:sp>
      <p:sp>
        <p:nvSpPr>
          <p:cNvPr id="238" name="Google Shape;238;p20"/>
          <p:cNvSpPr txBox="1"/>
          <p:nvPr/>
        </p:nvSpPr>
        <p:spPr>
          <a:xfrm>
            <a:off x="6381750" y="2867025"/>
            <a:ext cx="56007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DB2777"/>
                </a:solidFill>
                <a:latin typeface="Merriweather"/>
                <a:ea typeface="Merriweather"/>
                <a:cs typeface="Merriweather"/>
                <a:sym typeface="Merriweather"/>
              </a:rPr>
              <a:t>IOV : Inter-Occasion</a:t>
            </a:r>
            <a:endParaRPr/>
          </a:p>
        </p:txBody>
      </p:sp>
      <p:sp>
        <p:nvSpPr>
          <p:cNvPr id="239" name="Google Shape;239;p20"/>
          <p:cNvSpPr txBox="1"/>
          <p:nvPr/>
        </p:nvSpPr>
        <p:spPr>
          <a:xfrm>
            <a:off x="857250" y="3301484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Between patients</a:t>
            </a:r>
            <a:endParaRPr dirty="0"/>
          </a:p>
        </p:txBody>
      </p:sp>
      <p:sp>
        <p:nvSpPr>
          <p:cNvPr id="240" name="Google Shape;240;p20"/>
          <p:cNvSpPr txBox="1"/>
          <p:nvPr/>
        </p:nvSpPr>
        <p:spPr>
          <a:xfrm>
            <a:off x="857250" y="373380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Sex, weight, phenotype</a:t>
            </a:r>
            <a:endParaRPr dirty="0"/>
          </a:p>
        </p:txBody>
      </p:sp>
      <p:sp>
        <p:nvSpPr>
          <p:cNvPr id="241" name="Google Shape;241;p20"/>
          <p:cNvSpPr txBox="1"/>
          <p:nvPr/>
        </p:nvSpPr>
        <p:spPr>
          <a:xfrm>
            <a:off x="857250" y="4133850"/>
            <a:ext cx="4648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Constant for a given patient.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(Approximately)</a:t>
            </a:r>
            <a:endParaRPr dirty="0"/>
          </a:p>
        </p:txBody>
      </p:sp>
      <p:sp>
        <p:nvSpPr>
          <p:cNvPr id="242" name="Google Shape;242;p20"/>
          <p:cNvSpPr txBox="1"/>
          <p:nvPr/>
        </p:nvSpPr>
        <p:spPr>
          <a:xfrm>
            <a:off x="6762750" y="3247723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 the same patient</a:t>
            </a:r>
            <a:endParaRPr dirty="0"/>
          </a:p>
        </p:txBody>
      </p:sp>
      <p:sp>
        <p:nvSpPr>
          <p:cNvPr id="243" name="Google Shape;243;p20"/>
          <p:cNvSpPr txBox="1"/>
          <p:nvPr/>
        </p:nvSpPr>
        <p:spPr>
          <a:xfrm>
            <a:off x="6762750" y="3683428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Stress, Food effect, …</a:t>
            </a:r>
            <a:endParaRPr dirty="0"/>
          </a:p>
        </p:txBody>
      </p:sp>
      <p:sp>
        <p:nvSpPr>
          <p:cNvPr id="244" name="Google Shape;244;p20"/>
          <p:cNvSpPr txBox="1"/>
          <p:nvPr/>
        </p:nvSpPr>
        <p:spPr>
          <a:xfrm>
            <a:off x="6762750" y="4133850"/>
            <a:ext cx="470881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Clinical danger: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If IOV &gt; IIV, therapeutic monitoring is very difficult because the patient is constantly changing.</a:t>
            </a:r>
            <a:endParaRPr dirty="0"/>
          </a:p>
        </p:txBody>
      </p:sp>
      <p:pic>
        <p:nvPicPr>
          <p:cNvPr id="245" name="Google Shape;245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87" y="3400425"/>
            <a:ext cx="2381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380047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420052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7000" y="3400425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86525" y="380047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7000" y="4200525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55AFA2-DBBA-B505-A84E-EA28DD4B7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4;p7">
            <a:extLst>
              <a:ext uri="{FF2B5EF4-FFF2-40B4-BE49-F238E27FC236}">
                <a16:creationId xmlns:a16="http://schemas.microsoft.com/office/drawing/2014/main" id="{561C7890-CAFD-4555-881D-549C16E0E5A1}"/>
              </a:ext>
            </a:extLst>
          </p:cNvPr>
          <p:cNvSpPr/>
          <p:nvPr/>
        </p:nvSpPr>
        <p:spPr>
          <a:xfrm>
            <a:off x="397790" y="3507578"/>
            <a:ext cx="9185329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5;p7">
            <a:extLst>
              <a:ext uri="{FF2B5EF4-FFF2-40B4-BE49-F238E27FC236}">
                <a16:creationId xmlns:a16="http://schemas.microsoft.com/office/drawing/2014/main" id="{A8E02720-9BAC-410F-8F0D-0772B2ECF5F1}"/>
              </a:ext>
            </a:extLst>
          </p:cNvPr>
          <p:cNvSpPr/>
          <p:nvPr/>
        </p:nvSpPr>
        <p:spPr>
          <a:xfrm>
            <a:off x="35720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Structural Model</a:t>
            </a:r>
            <a:endParaRPr lang="fr-FR" noProof="0" dirty="0">
              <a:latin typeface="+mj-lt"/>
            </a:endParaRPr>
          </a:p>
        </p:txBody>
      </p:sp>
      <p:sp>
        <p:nvSpPr>
          <p:cNvPr id="18" name="Google Shape;183;p7">
            <a:extLst>
              <a:ext uri="{FF2B5EF4-FFF2-40B4-BE49-F238E27FC236}">
                <a16:creationId xmlns:a16="http://schemas.microsoft.com/office/drawing/2014/main" id="{B2EE42FA-0D03-414F-9E2E-172EF27F2915}"/>
              </a:ext>
            </a:extLst>
          </p:cNvPr>
          <p:cNvSpPr/>
          <p:nvPr/>
        </p:nvSpPr>
        <p:spPr>
          <a:xfrm>
            <a:off x="2902369" y="321815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Variability</a:t>
            </a:r>
            <a:endParaRPr lang="fr-FR" noProof="0" dirty="0">
              <a:latin typeface="+mj-lt"/>
            </a:endParaRPr>
          </a:p>
        </p:txBody>
      </p:sp>
      <p:sp>
        <p:nvSpPr>
          <p:cNvPr id="21" name="Google Shape;190;p7">
            <a:extLst>
              <a:ext uri="{FF2B5EF4-FFF2-40B4-BE49-F238E27FC236}">
                <a16:creationId xmlns:a16="http://schemas.microsoft.com/office/drawing/2014/main" id="{AF9896EE-34AF-4B34-B9E0-472032D29167}"/>
              </a:ext>
            </a:extLst>
          </p:cNvPr>
          <p:cNvSpPr/>
          <p:nvPr/>
        </p:nvSpPr>
        <p:spPr>
          <a:xfrm>
            <a:off x="1022059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Final Model</a:t>
            </a:r>
            <a:endParaRPr lang="fr-FR" noProof="0" dirty="0">
              <a:latin typeface="+mj-lt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023D0E5-45C0-43D9-8D79-C6CDBA9EFFFD}"/>
              </a:ext>
            </a:extLst>
          </p:cNvPr>
          <p:cNvSpPr/>
          <p:nvPr/>
        </p:nvSpPr>
        <p:spPr>
          <a:xfrm>
            <a:off x="9471075" y="3342217"/>
            <a:ext cx="757450" cy="69426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360000" bIns="0" rtlCol="0" anchor="t" anchorCtr="0"/>
          <a:lstStyle/>
          <a:p>
            <a:pPr algn="l">
              <a:lnSpc>
                <a:spcPct val="100000"/>
              </a:lnSpc>
            </a:pPr>
            <a:endParaRPr lang="fr-FR" b="1" i="0" noProof="0" dirty="0">
              <a:latin typeface="+mj-lt"/>
            </a:endParaRPr>
          </a:p>
        </p:txBody>
      </p:sp>
      <p:sp>
        <p:nvSpPr>
          <p:cNvPr id="23" name="Google Shape;178;p7">
            <a:extLst>
              <a:ext uri="{FF2B5EF4-FFF2-40B4-BE49-F238E27FC236}">
                <a16:creationId xmlns:a16="http://schemas.microsoft.com/office/drawing/2014/main" id="{3E6A8ABC-8B35-485B-B51F-961566D5B73C}"/>
              </a:ext>
            </a:extLst>
          </p:cNvPr>
          <p:cNvSpPr txBox="1"/>
          <p:nvPr/>
        </p:nvSpPr>
        <p:spPr>
          <a:xfrm>
            <a:off x="59381" y="4237946"/>
            <a:ext cx="2325771" cy="94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Monocompartimental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Bicompartimental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Transit,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Tlag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Michaelis-Menten…</a:t>
            </a:r>
            <a:endParaRPr lang="fr-FR" noProof="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8152A-3BE3-46B3-A569-EAB7FCEE482B}"/>
              </a:ext>
            </a:extLst>
          </p:cNvPr>
          <p:cNvSpPr txBox="1"/>
          <p:nvPr/>
        </p:nvSpPr>
        <p:spPr>
          <a:xfrm>
            <a:off x="2609080" y="2350224"/>
            <a:ext cx="2200774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Inter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Individual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(IIV),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cs typeface="Calibri"/>
                <a:sym typeface="Calibri"/>
              </a:rPr>
              <a:t>Inter Occasion </a:t>
            </a:r>
            <a:r>
              <a:rPr lang="fr-FR" noProof="0" dirty="0" err="1">
                <a:latin typeface="+mj-lt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cs typeface="Calibri"/>
                <a:sym typeface="Calibri"/>
              </a:rPr>
              <a:t> (IOV)</a:t>
            </a:r>
            <a:endParaRPr lang="fr-FR" noProof="0" dirty="0">
              <a:latin typeface="+mj-lt"/>
            </a:endParaRPr>
          </a:p>
        </p:txBody>
      </p:sp>
      <p:sp>
        <p:nvSpPr>
          <p:cNvPr id="2" name="Google Shape;179;p7">
            <a:extLst>
              <a:ext uri="{FF2B5EF4-FFF2-40B4-BE49-F238E27FC236}">
                <a16:creationId xmlns:a16="http://schemas.microsoft.com/office/drawing/2014/main" id="{45C2122E-3E6B-096F-3CD3-6ECE6AC92211}"/>
              </a:ext>
            </a:extLst>
          </p:cNvPr>
          <p:cNvSpPr txBox="1"/>
          <p:nvPr/>
        </p:nvSpPr>
        <p:spPr>
          <a:xfrm>
            <a:off x="5447532" y="4377753"/>
            <a:ext cx="1614196" cy="9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Proportional</a:t>
            </a:r>
            <a:endParaRPr lang="en-US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Additive    </a:t>
            </a:r>
            <a:endParaRPr lang="en-US" dirty="0">
              <a:latin typeface="+mj-lt"/>
              <a:ea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Combined</a:t>
            </a:r>
          </a:p>
        </p:txBody>
      </p:sp>
      <p:sp>
        <p:nvSpPr>
          <p:cNvPr id="3" name="Google Shape;184;p7">
            <a:extLst>
              <a:ext uri="{FF2B5EF4-FFF2-40B4-BE49-F238E27FC236}">
                <a16:creationId xmlns:a16="http://schemas.microsoft.com/office/drawing/2014/main" id="{B813ADB6-626F-2CE3-589F-1D927F1678C6}"/>
              </a:ext>
            </a:extLst>
          </p:cNvPr>
          <p:cNvSpPr/>
          <p:nvPr/>
        </p:nvSpPr>
        <p:spPr>
          <a:xfrm>
            <a:off x="5447532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Residual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Model</a:t>
            </a:r>
            <a:endParaRPr lang="fr-FR" noProof="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7B765-B74A-9304-BDAA-4D8BADCB7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7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341067"/>
            <a:ext cx="5334000" cy="259896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Residual error 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(Ɛ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sp>
        <p:nvSpPr>
          <p:cNvPr id="257" name="Google Shape;257;p21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476250" y="2341066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unexplained 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error</a:t>
            </a:r>
            <a:endParaRPr dirty="0"/>
          </a:p>
        </p:txBody>
      </p:sp>
      <p:sp>
        <p:nvSpPr>
          <p:cNvPr id="260" name="Google Shape;260;p21"/>
          <p:cNvSpPr txBox="1"/>
          <p:nvPr/>
        </p:nvSpPr>
        <p:spPr>
          <a:xfrm>
            <a:off x="471488" y="2798400"/>
            <a:ext cx="5334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is the difference between the model's prediction and the reality observed in the laboratory.</a:t>
            </a:r>
            <a:endParaRPr dirty="0"/>
          </a:p>
        </p:txBody>
      </p:sp>
      <p:sp>
        <p:nvSpPr>
          <p:cNvPr id="261" name="Google Shape;261;p21"/>
          <p:cNvSpPr txBox="1"/>
          <p:nvPr/>
        </p:nvSpPr>
        <p:spPr>
          <a:xfrm>
            <a:off x="6619875" y="2579191"/>
            <a:ext cx="510063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Erro</a:t>
            </a:r>
            <a:r>
              <a:rPr lang="en-US" sz="195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 Models</a:t>
            </a:r>
            <a:endParaRPr dirty="0"/>
          </a:p>
        </p:txBody>
      </p:sp>
      <p:sp>
        <p:nvSpPr>
          <p:cNvPr id="262" name="Google Shape;262;p21"/>
          <p:cNvSpPr txBox="1"/>
          <p:nvPr/>
        </p:nvSpPr>
        <p:spPr>
          <a:xfrm>
            <a:off x="6619875" y="3084016"/>
            <a:ext cx="4857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500" b="1" dirty="0">
                <a:solidFill>
                  <a:srgbClr val="475569"/>
                </a:solidFill>
                <a:latin typeface="Lato"/>
                <a:sym typeface="Lato"/>
              </a:rPr>
              <a:t>Additive  </a:t>
            </a:r>
            <a:r>
              <a:rPr lang="en-US" sz="1500" b="1" dirty="0" err="1">
                <a:solidFill>
                  <a:srgbClr val="475569"/>
                </a:solidFill>
                <a:latin typeface="Lato"/>
                <a:sym typeface="Merriweather"/>
              </a:rPr>
              <a:t>Ɛadd</a:t>
            </a:r>
            <a:r>
              <a:rPr lang="en-US" sz="1500" b="1" dirty="0">
                <a:solidFill>
                  <a:srgbClr val="475569"/>
                </a:solidFill>
                <a:latin typeface="Lato"/>
                <a:sym typeface="Lato"/>
              </a:rPr>
              <a:t> 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Constant background noise (e.g., 0.1 mg/L, limit of quantification).</a:t>
            </a:r>
            <a:endParaRPr dirty="0"/>
          </a:p>
        </p:txBody>
      </p:sp>
      <p:sp>
        <p:nvSpPr>
          <p:cNvPr id="263" name="Google Shape;263;p21"/>
          <p:cNvSpPr/>
          <p:nvPr/>
        </p:nvSpPr>
        <p:spPr>
          <a:xfrm>
            <a:off x="6619875" y="3836491"/>
            <a:ext cx="4857750" cy="95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6619875" y="4036516"/>
            <a:ext cx="485775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n-US" sz="1500" b="1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Proportionnal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dirty="0" err="1">
                <a:solidFill>
                  <a:srgbClr val="475569"/>
                </a:solidFill>
                <a:latin typeface="Lato"/>
                <a:sym typeface="Merriweather"/>
              </a:rPr>
              <a:t>Ɛprop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The error increases with concentration (e.g., 10% of the value).</a:t>
            </a:r>
            <a:endParaRPr dirty="0"/>
          </a:p>
        </p:txBody>
      </p:sp>
      <p:sp>
        <p:nvSpPr>
          <p:cNvPr id="267" name="Google Shape;267;p21"/>
          <p:cNvSpPr txBox="1"/>
          <p:nvPr/>
        </p:nvSpPr>
        <p:spPr>
          <a:xfrm>
            <a:off x="471488" y="3631135"/>
            <a:ext cx="4953000" cy="1058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Administration error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Analytic error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Structural model error</a:t>
            </a:r>
            <a:endParaRPr dirty="0"/>
          </a:p>
        </p:txBody>
      </p:sp>
      <p:pic>
        <p:nvPicPr>
          <p:cNvPr id="21" name="Google Shape;272;p21" descr="image.png">
            <a:extLst>
              <a:ext uri="{FF2B5EF4-FFF2-40B4-BE49-F238E27FC236}">
                <a16:creationId xmlns:a16="http://schemas.microsoft.com/office/drawing/2014/main" id="{53B97105-0CAF-4F78-99F1-5BC1AB5557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9450" y="5953050"/>
            <a:ext cx="2856011" cy="28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AD7C7-F143-4C48-A841-0C6BFF65C263}"/>
              </a:ext>
            </a:extLst>
          </p:cNvPr>
          <p:cNvSpPr/>
          <p:nvPr/>
        </p:nvSpPr>
        <p:spPr>
          <a:xfrm>
            <a:off x="2120837" y="5859493"/>
            <a:ext cx="2454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 Combined error :</a:t>
            </a:r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33A36D-4521-6D79-CB75-1F07F0E4E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Residual error 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(Ɛ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lang="en-US" sz="3200" dirty="0"/>
          </a:p>
        </p:txBody>
      </p:sp>
      <p:sp>
        <p:nvSpPr>
          <p:cNvPr id="257" name="Google Shape;257;p21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 descr="A graph with red dots&#10;&#10;Description automatically generated">
            <a:extLst>
              <a:ext uri="{FF2B5EF4-FFF2-40B4-BE49-F238E27FC236}">
                <a16:creationId xmlns:a16="http://schemas.microsoft.com/office/drawing/2014/main" id="{14B4453F-C0FD-42B6-98AB-071EC3B00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37" y="1569381"/>
            <a:ext cx="2923201" cy="2192400"/>
          </a:xfrm>
          <a:prstGeom prst="rect">
            <a:avLst/>
          </a:prstGeom>
        </p:spPr>
      </p:pic>
      <p:pic>
        <p:nvPicPr>
          <p:cNvPr id="20" name="Picture 19" descr="A graph with red dots and blue lines&#10;&#10;Description automatically generated">
            <a:extLst>
              <a:ext uri="{FF2B5EF4-FFF2-40B4-BE49-F238E27FC236}">
                <a16:creationId xmlns:a16="http://schemas.microsoft.com/office/drawing/2014/main" id="{35F19EF8-90D1-4170-8968-B35BEAF6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836" y="1569381"/>
            <a:ext cx="2923200" cy="2192400"/>
          </a:xfrm>
          <a:prstGeom prst="rect">
            <a:avLst/>
          </a:prstGeom>
        </p:spPr>
      </p:pic>
      <p:pic>
        <p:nvPicPr>
          <p:cNvPr id="22" name="Picture 21" descr="A graph with red and blue points&#10;&#10;Description automatically generated">
            <a:extLst>
              <a:ext uri="{FF2B5EF4-FFF2-40B4-BE49-F238E27FC236}">
                <a16:creationId xmlns:a16="http://schemas.microsoft.com/office/drawing/2014/main" id="{785298C6-B5DA-44DD-854F-5F4136D2F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6" y="1569381"/>
            <a:ext cx="2923200" cy="2192400"/>
          </a:xfrm>
          <a:prstGeom prst="rect">
            <a:avLst/>
          </a:prstGeom>
        </p:spPr>
      </p:pic>
      <p:sp>
        <p:nvSpPr>
          <p:cNvPr id="23" name="TextBox 4">
            <a:extLst>
              <a:ext uri="{FF2B5EF4-FFF2-40B4-BE49-F238E27FC236}">
                <a16:creationId xmlns:a16="http://schemas.microsoft.com/office/drawing/2014/main" id="{B931D3E8-8B8D-4DE3-BD1B-BBCB6BE558D4}"/>
              </a:ext>
            </a:extLst>
          </p:cNvPr>
          <p:cNvSpPr txBox="1"/>
          <p:nvPr/>
        </p:nvSpPr>
        <p:spPr>
          <a:xfrm>
            <a:off x="8206502" y="4021029"/>
            <a:ext cx="2529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0" dirty="0"/>
              <a:t>More residual error</a:t>
            </a:r>
          </a:p>
          <a:p>
            <a:r>
              <a:rPr lang="en-US" sz="1400" noProof="0" dirty="0"/>
              <a:t>Prop : 12%, Add: 0,05</a:t>
            </a: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2F4C3C83-9B83-4D77-9144-7F59FF9B6807}"/>
              </a:ext>
            </a:extLst>
          </p:cNvPr>
          <p:cNvSpPr txBox="1"/>
          <p:nvPr/>
        </p:nvSpPr>
        <p:spPr>
          <a:xfrm>
            <a:off x="4956304" y="4021029"/>
            <a:ext cx="263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0" dirty="0"/>
              <a:t>Low residual error</a:t>
            </a:r>
          </a:p>
          <a:p>
            <a:r>
              <a:rPr lang="en-US" sz="1400" noProof="0" dirty="0"/>
              <a:t>Prop : 5%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CBCCF6FA-0AA3-4246-BB75-00133A91B7FB}"/>
              </a:ext>
            </a:extLst>
          </p:cNvPr>
          <p:cNvSpPr txBox="1"/>
          <p:nvPr/>
        </p:nvSpPr>
        <p:spPr>
          <a:xfrm>
            <a:off x="1929540" y="4128750"/>
            <a:ext cx="2060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0" dirty="0"/>
              <a:t>Without residual error</a:t>
            </a:r>
          </a:p>
        </p:txBody>
      </p:sp>
      <p:sp>
        <p:nvSpPr>
          <p:cNvPr id="29" name="ZoneTexte 6">
            <a:extLst>
              <a:ext uri="{FF2B5EF4-FFF2-40B4-BE49-F238E27FC236}">
                <a16:creationId xmlns:a16="http://schemas.microsoft.com/office/drawing/2014/main" id="{421CF059-15EA-4855-858E-7D9DE753DDD9}"/>
              </a:ext>
            </a:extLst>
          </p:cNvPr>
          <p:cNvSpPr txBox="1"/>
          <p:nvPr/>
        </p:nvSpPr>
        <p:spPr>
          <a:xfrm>
            <a:off x="1417897" y="1695120"/>
            <a:ext cx="307777" cy="176620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Tacrolimus concentration (</a:t>
            </a:r>
            <a:r>
              <a:rPr lang="fr-FR" sz="800" dirty="0" err="1"/>
              <a:t>mcg</a:t>
            </a:r>
            <a:r>
              <a:rPr lang="fr-FR" sz="800" dirty="0"/>
              <a:t>/L)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5A61C1-AC86-4EE5-AE45-4DF676E38C7A}"/>
              </a:ext>
            </a:extLst>
          </p:cNvPr>
          <p:cNvSpPr/>
          <p:nvPr/>
        </p:nvSpPr>
        <p:spPr>
          <a:xfrm>
            <a:off x="1538415" y="2223650"/>
            <a:ext cx="107576" cy="941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6B1D80-0986-48A4-A6DB-CBA2395996C5}"/>
              </a:ext>
            </a:extLst>
          </p:cNvPr>
          <p:cNvSpPr/>
          <p:nvPr/>
        </p:nvSpPr>
        <p:spPr>
          <a:xfrm>
            <a:off x="4642760" y="2164483"/>
            <a:ext cx="112191" cy="9305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77642B-C019-4C82-86C0-71EF1EF16F27}"/>
              </a:ext>
            </a:extLst>
          </p:cNvPr>
          <p:cNvSpPr/>
          <p:nvPr/>
        </p:nvSpPr>
        <p:spPr>
          <a:xfrm>
            <a:off x="7752484" y="2116074"/>
            <a:ext cx="111427" cy="10919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6" name="ZoneTexte 11">
            <a:extLst>
              <a:ext uri="{FF2B5EF4-FFF2-40B4-BE49-F238E27FC236}">
                <a16:creationId xmlns:a16="http://schemas.microsoft.com/office/drawing/2014/main" id="{6D6DA737-BBAE-4C58-8E06-5DBB1D9B6F71}"/>
              </a:ext>
            </a:extLst>
          </p:cNvPr>
          <p:cNvSpPr txBox="1"/>
          <p:nvPr/>
        </p:nvSpPr>
        <p:spPr>
          <a:xfrm>
            <a:off x="7580159" y="1264139"/>
            <a:ext cx="338554" cy="2358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Tacrolimus concentration (</a:t>
            </a:r>
            <a:r>
              <a:rPr lang="fr-FR" sz="1000" dirty="0" err="1"/>
              <a:t>mcg</a:t>
            </a:r>
            <a:r>
              <a:rPr lang="fr-FR" sz="1000" dirty="0"/>
              <a:t>/L)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FD03E1-E18D-46AA-9494-579D3AE71CB6}"/>
              </a:ext>
            </a:extLst>
          </p:cNvPr>
          <p:cNvSpPr/>
          <p:nvPr/>
        </p:nvSpPr>
        <p:spPr>
          <a:xfrm>
            <a:off x="1725674" y="1569381"/>
            <a:ext cx="716383" cy="125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5E0F7-C4B9-4C91-A4D6-A1CE08FEF053}"/>
              </a:ext>
            </a:extLst>
          </p:cNvPr>
          <p:cNvSpPr/>
          <p:nvPr/>
        </p:nvSpPr>
        <p:spPr>
          <a:xfrm>
            <a:off x="4884043" y="1569381"/>
            <a:ext cx="607807" cy="115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1BF965-6A8E-44DB-A88F-6B3D513C8E41}"/>
              </a:ext>
            </a:extLst>
          </p:cNvPr>
          <p:cNvSpPr/>
          <p:nvPr/>
        </p:nvSpPr>
        <p:spPr>
          <a:xfrm>
            <a:off x="7949972" y="1538433"/>
            <a:ext cx="559398" cy="146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6A4B121-DD6E-4C66-BD05-D96A1EA0620D}"/>
              </a:ext>
            </a:extLst>
          </p:cNvPr>
          <p:cNvSpPr/>
          <p:nvPr/>
        </p:nvSpPr>
        <p:spPr>
          <a:xfrm>
            <a:off x="1645991" y="1922436"/>
            <a:ext cx="97986" cy="1700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688A60-0582-4CD6-A071-770B15A4442D}"/>
              </a:ext>
            </a:extLst>
          </p:cNvPr>
          <p:cNvSpPr/>
          <p:nvPr/>
        </p:nvSpPr>
        <p:spPr>
          <a:xfrm>
            <a:off x="1831163" y="3587061"/>
            <a:ext cx="2626425" cy="175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4ADDBF-5803-459C-832A-5BB1C2656C4B}"/>
              </a:ext>
            </a:extLst>
          </p:cNvPr>
          <p:cNvSpPr/>
          <p:nvPr/>
        </p:nvSpPr>
        <p:spPr>
          <a:xfrm>
            <a:off x="4731508" y="1722151"/>
            <a:ext cx="121278" cy="1824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F49B2B-D1E0-452D-8E2C-B740F78D18D0}"/>
              </a:ext>
            </a:extLst>
          </p:cNvPr>
          <p:cNvSpPr/>
          <p:nvPr/>
        </p:nvSpPr>
        <p:spPr>
          <a:xfrm>
            <a:off x="4975483" y="3587061"/>
            <a:ext cx="2431627" cy="175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1C0F83-9E20-4603-9A7A-0F61588A4FF1}"/>
              </a:ext>
            </a:extLst>
          </p:cNvPr>
          <p:cNvSpPr/>
          <p:nvPr/>
        </p:nvSpPr>
        <p:spPr>
          <a:xfrm>
            <a:off x="7853153" y="1976225"/>
            <a:ext cx="86061" cy="1646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967C1C-7168-43F6-9F73-83193617CECC}"/>
              </a:ext>
            </a:extLst>
          </p:cNvPr>
          <p:cNvSpPr/>
          <p:nvPr/>
        </p:nvSpPr>
        <p:spPr>
          <a:xfrm>
            <a:off x="8046791" y="3587368"/>
            <a:ext cx="2474259" cy="18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9" name="ZoneTexte 26">
            <a:extLst>
              <a:ext uri="{FF2B5EF4-FFF2-40B4-BE49-F238E27FC236}">
                <a16:creationId xmlns:a16="http://schemas.microsoft.com/office/drawing/2014/main" id="{D56BE59D-A870-4CF9-9F94-FA895E436655}"/>
              </a:ext>
            </a:extLst>
          </p:cNvPr>
          <p:cNvSpPr txBox="1"/>
          <p:nvPr/>
        </p:nvSpPr>
        <p:spPr>
          <a:xfrm>
            <a:off x="1741420" y="3528587"/>
            <a:ext cx="376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0.0</a:t>
            </a:r>
          </a:p>
        </p:txBody>
      </p:sp>
      <p:sp>
        <p:nvSpPr>
          <p:cNvPr id="50" name="ZoneTexte 28">
            <a:extLst>
              <a:ext uri="{FF2B5EF4-FFF2-40B4-BE49-F238E27FC236}">
                <a16:creationId xmlns:a16="http://schemas.microsoft.com/office/drawing/2014/main" id="{300C14D8-A175-4F80-B1DB-EC7421F642BC}"/>
              </a:ext>
            </a:extLst>
          </p:cNvPr>
          <p:cNvSpPr txBox="1"/>
          <p:nvPr/>
        </p:nvSpPr>
        <p:spPr>
          <a:xfrm>
            <a:off x="2245127" y="3543677"/>
            <a:ext cx="376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2.5</a:t>
            </a:r>
          </a:p>
        </p:txBody>
      </p:sp>
      <p:sp>
        <p:nvSpPr>
          <p:cNvPr id="51" name="ZoneTexte 29">
            <a:extLst>
              <a:ext uri="{FF2B5EF4-FFF2-40B4-BE49-F238E27FC236}">
                <a16:creationId xmlns:a16="http://schemas.microsoft.com/office/drawing/2014/main" id="{DC9936FE-424A-4BC6-BD17-8C77887A792F}"/>
              </a:ext>
            </a:extLst>
          </p:cNvPr>
          <p:cNvSpPr txBox="1"/>
          <p:nvPr/>
        </p:nvSpPr>
        <p:spPr>
          <a:xfrm>
            <a:off x="2767058" y="3558422"/>
            <a:ext cx="3762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5.0</a:t>
            </a:r>
          </a:p>
        </p:txBody>
      </p:sp>
      <p:sp>
        <p:nvSpPr>
          <p:cNvPr id="52" name="ZoneTexte 31">
            <a:extLst>
              <a:ext uri="{FF2B5EF4-FFF2-40B4-BE49-F238E27FC236}">
                <a16:creationId xmlns:a16="http://schemas.microsoft.com/office/drawing/2014/main" id="{1B6BA7F0-321B-4F50-9A8E-37CAF74EB164}"/>
              </a:ext>
            </a:extLst>
          </p:cNvPr>
          <p:cNvSpPr txBox="1"/>
          <p:nvPr/>
        </p:nvSpPr>
        <p:spPr>
          <a:xfrm>
            <a:off x="3255253" y="3558421"/>
            <a:ext cx="4227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7.5</a:t>
            </a:r>
          </a:p>
        </p:txBody>
      </p:sp>
      <p:sp>
        <p:nvSpPr>
          <p:cNvPr id="53" name="ZoneTexte 32">
            <a:extLst>
              <a:ext uri="{FF2B5EF4-FFF2-40B4-BE49-F238E27FC236}">
                <a16:creationId xmlns:a16="http://schemas.microsoft.com/office/drawing/2014/main" id="{E825447B-17EF-4021-8E41-8D06A98DD5C3}"/>
              </a:ext>
            </a:extLst>
          </p:cNvPr>
          <p:cNvSpPr txBox="1"/>
          <p:nvPr/>
        </p:nvSpPr>
        <p:spPr>
          <a:xfrm>
            <a:off x="3676474" y="3545666"/>
            <a:ext cx="486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10.0</a:t>
            </a:r>
          </a:p>
        </p:txBody>
      </p:sp>
      <p:sp>
        <p:nvSpPr>
          <p:cNvPr id="54" name="ZoneTexte 33">
            <a:extLst>
              <a:ext uri="{FF2B5EF4-FFF2-40B4-BE49-F238E27FC236}">
                <a16:creationId xmlns:a16="http://schemas.microsoft.com/office/drawing/2014/main" id="{67EAF9FB-ABAE-4B9A-A6C0-B24F63C2534C}"/>
              </a:ext>
            </a:extLst>
          </p:cNvPr>
          <p:cNvSpPr txBox="1"/>
          <p:nvPr/>
        </p:nvSpPr>
        <p:spPr>
          <a:xfrm>
            <a:off x="4178292" y="3543677"/>
            <a:ext cx="450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12.5</a:t>
            </a:r>
          </a:p>
        </p:txBody>
      </p:sp>
      <p:sp>
        <p:nvSpPr>
          <p:cNvPr id="55" name="ZoneTexte 34">
            <a:extLst>
              <a:ext uri="{FF2B5EF4-FFF2-40B4-BE49-F238E27FC236}">
                <a16:creationId xmlns:a16="http://schemas.microsoft.com/office/drawing/2014/main" id="{72EF8314-9050-4679-9BAB-E092BD5E072B}"/>
              </a:ext>
            </a:extLst>
          </p:cNvPr>
          <p:cNvSpPr txBox="1"/>
          <p:nvPr/>
        </p:nvSpPr>
        <p:spPr>
          <a:xfrm>
            <a:off x="1516231" y="3404166"/>
            <a:ext cx="39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5.0</a:t>
            </a:r>
          </a:p>
        </p:txBody>
      </p:sp>
      <p:sp>
        <p:nvSpPr>
          <p:cNvPr id="56" name="ZoneTexte 35">
            <a:extLst>
              <a:ext uri="{FF2B5EF4-FFF2-40B4-BE49-F238E27FC236}">
                <a16:creationId xmlns:a16="http://schemas.microsoft.com/office/drawing/2014/main" id="{92E3AE7C-5349-4A75-A5F5-24626FD30489}"/>
              </a:ext>
            </a:extLst>
          </p:cNvPr>
          <p:cNvSpPr txBox="1"/>
          <p:nvPr/>
        </p:nvSpPr>
        <p:spPr>
          <a:xfrm>
            <a:off x="1544809" y="2979869"/>
            <a:ext cx="371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7.5</a:t>
            </a:r>
          </a:p>
        </p:txBody>
      </p:sp>
      <p:sp>
        <p:nvSpPr>
          <p:cNvPr id="57" name="ZoneTexte 36">
            <a:extLst>
              <a:ext uri="{FF2B5EF4-FFF2-40B4-BE49-F238E27FC236}">
                <a16:creationId xmlns:a16="http://schemas.microsoft.com/office/drawing/2014/main" id="{B1239CAB-D227-48D3-9AE1-EFDBADF8BD9F}"/>
              </a:ext>
            </a:extLst>
          </p:cNvPr>
          <p:cNvSpPr txBox="1"/>
          <p:nvPr/>
        </p:nvSpPr>
        <p:spPr>
          <a:xfrm>
            <a:off x="1514221" y="2597357"/>
            <a:ext cx="443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10.0</a:t>
            </a:r>
          </a:p>
        </p:txBody>
      </p:sp>
      <p:sp>
        <p:nvSpPr>
          <p:cNvPr id="58" name="ZoneTexte 37">
            <a:extLst>
              <a:ext uri="{FF2B5EF4-FFF2-40B4-BE49-F238E27FC236}">
                <a16:creationId xmlns:a16="http://schemas.microsoft.com/office/drawing/2014/main" id="{873E6CA0-6CF6-48F9-B2F8-34211BC29DFF}"/>
              </a:ext>
            </a:extLst>
          </p:cNvPr>
          <p:cNvSpPr txBox="1"/>
          <p:nvPr/>
        </p:nvSpPr>
        <p:spPr>
          <a:xfrm>
            <a:off x="1516232" y="2206528"/>
            <a:ext cx="400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12.5</a:t>
            </a:r>
          </a:p>
        </p:txBody>
      </p:sp>
      <p:sp>
        <p:nvSpPr>
          <p:cNvPr id="59" name="ZoneTexte 38">
            <a:extLst>
              <a:ext uri="{FF2B5EF4-FFF2-40B4-BE49-F238E27FC236}">
                <a16:creationId xmlns:a16="http://schemas.microsoft.com/office/drawing/2014/main" id="{1806A9FE-74E7-4BD7-8AAE-4F1EDA532472}"/>
              </a:ext>
            </a:extLst>
          </p:cNvPr>
          <p:cNvSpPr txBox="1"/>
          <p:nvPr/>
        </p:nvSpPr>
        <p:spPr>
          <a:xfrm>
            <a:off x="1526405" y="1831454"/>
            <a:ext cx="4589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800" dirty="0"/>
              <a:t>15.0</a:t>
            </a:r>
          </a:p>
        </p:txBody>
      </p:sp>
      <p:sp>
        <p:nvSpPr>
          <p:cNvPr id="60" name="ZoneTexte 39">
            <a:extLst>
              <a:ext uri="{FF2B5EF4-FFF2-40B4-BE49-F238E27FC236}">
                <a16:creationId xmlns:a16="http://schemas.microsoft.com/office/drawing/2014/main" id="{AA78C0B2-A887-4596-AC4F-614BAEEB6C66}"/>
              </a:ext>
            </a:extLst>
          </p:cNvPr>
          <p:cNvSpPr txBox="1"/>
          <p:nvPr/>
        </p:nvSpPr>
        <p:spPr>
          <a:xfrm>
            <a:off x="4533701" y="1629988"/>
            <a:ext cx="480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17.5</a:t>
            </a:r>
          </a:p>
        </p:txBody>
      </p:sp>
      <p:sp>
        <p:nvSpPr>
          <p:cNvPr id="61" name="ZoneTexte 40">
            <a:extLst>
              <a:ext uri="{FF2B5EF4-FFF2-40B4-BE49-F238E27FC236}">
                <a16:creationId xmlns:a16="http://schemas.microsoft.com/office/drawing/2014/main" id="{8AA85385-D5C8-439D-9560-3797CC626E15}"/>
              </a:ext>
            </a:extLst>
          </p:cNvPr>
          <p:cNvSpPr txBox="1"/>
          <p:nvPr/>
        </p:nvSpPr>
        <p:spPr>
          <a:xfrm>
            <a:off x="4528101" y="1970466"/>
            <a:ext cx="450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15.0</a:t>
            </a:r>
          </a:p>
        </p:txBody>
      </p:sp>
      <p:sp>
        <p:nvSpPr>
          <p:cNvPr id="62" name="ZoneTexte 41">
            <a:extLst>
              <a:ext uri="{FF2B5EF4-FFF2-40B4-BE49-F238E27FC236}">
                <a16:creationId xmlns:a16="http://schemas.microsoft.com/office/drawing/2014/main" id="{F5272174-CB46-4C0E-B204-2DFA998A6CFB}"/>
              </a:ext>
            </a:extLst>
          </p:cNvPr>
          <p:cNvSpPr txBox="1"/>
          <p:nvPr/>
        </p:nvSpPr>
        <p:spPr>
          <a:xfrm>
            <a:off x="4535982" y="2322937"/>
            <a:ext cx="431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12.5</a:t>
            </a:r>
          </a:p>
        </p:txBody>
      </p:sp>
      <p:sp>
        <p:nvSpPr>
          <p:cNvPr id="63" name="ZoneTexte 42">
            <a:extLst>
              <a:ext uri="{FF2B5EF4-FFF2-40B4-BE49-F238E27FC236}">
                <a16:creationId xmlns:a16="http://schemas.microsoft.com/office/drawing/2014/main" id="{10585E58-94A9-4E77-84CF-97C5A48693F0}"/>
              </a:ext>
            </a:extLst>
          </p:cNvPr>
          <p:cNvSpPr txBox="1"/>
          <p:nvPr/>
        </p:nvSpPr>
        <p:spPr>
          <a:xfrm>
            <a:off x="4535982" y="2674980"/>
            <a:ext cx="480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10.0</a:t>
            </a:r>
          </a:p>
        </p:txBody>
      </p:sp>
      <p:sp>
        <p:nvSpPr>
          <p:cNvPr id="64" name="ZoneTexte 43">
            <a:extLst>
              <a:ext uri="{FF2B5EF4-FFF2-40B4-BE49-F238E27FC236}">
                <a16:creationId xmlns:a16="http://schemas.microsoft.com/office/drawing/2014/main" id="{377ADA9C-16C0-4BD3-A079-714AF69CD678}"/>
              </a:ext>
            </a:extLst>
          </p:cNvPr>
          <p:cNvSpPr txBox="1"/>
          <p:nvPr/>
        </p:nvSpPr>
        <p:spPr>
          <a:xfrm>
            <a:off x="4595653" y="3004837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7.5</a:t>
            </a:r>
          </a:p>
        </p:txBody>
      </p:sp>
      <p:sp>
        <p:nvSpPr>
          <p:cNvPr id="65" name="ZoneTexte 44">
            <a:extLst>
              <a:ext uri="{FF2B5EF4-FFF2-40B4-BE49-F238E27FC236}">
                <a16:creationId xmlns:a16="http://schemas.microsoft.com/office/drawing/2014/main" id="{AEC83554-4DF0-4011-9FBF-71DB8863A6A4}"/>
              </a:ext>
            </a:extLst>
          </p:cNvPr>
          <p:cNvSpPr txBox="1"/>
          <p:nvPr/>
        </p:nvSpPr>
        <p:spPr>
          <a:xfrm>
            <a:off x="4597166" y="3370798"/>
            <a:ext cx="358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5.0</a:t>
            </a:r>
          </a:p>
        </p:txBody>
      </p:sp>
      <p:sp>
        <p:nvSpPr>
          <p:cNvPr id="66" name="ZoneTexte 45">
            <a:extLst>
              <a:ext uri="{FF2B5EF4-FFF2-40B4-BE49-F238E27FC236}">
                <a16:creationId xmlns:a16="http://schemas.microsoft.com/office/drawing/2014/main" id="{A90C2B99-5EF9-46F0-B0D8-6DD9B239AADE}"/>
              </a:ext>
            </a:extLst>
          </p:cNvPr>
          <p:cNvSpPr txBox="1"/>
          <p:nvPr/>
        </p:nvSpPr>
        <p:spPr>
          <a:xfrm flipH="1">
            <a:off x="4934458" y="3543074"/>
            <a:ext cx="3088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0</a:t>
            </a:r>
          </a:p>
        </p:txBody>
      </p:sp>
      <p:sp>
        <p:nvSpPr>
          <p:cNvPr id="67" name="ZoneTexte 46">
            <a:extLst>
              <a:ext uri="{FF2B5EF4-FFF2-40B4-BE49-F238E27FC236}">
                <a16:creationId xmlns:a16="http://schemas.microsoft.com/office/drawing/2014/main" id="{FD41B676-CA73-4EAF-BC47-5ACE5B91F4BC}"/>
              </a:ext>
            </a:extLst>
          </p:cNvPr>
          <p:cNvSpPr txBox="1"/>
          <p:nvPr/>
        </p:nvSpPr>
        <p:spPr>
          <a:xfrm>
            <a:off x="5684771" y="3543073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4</a:t>
            </a:r>
          </a:p>
        </p:txBody>
      </p:sp>
      <p:sp>
        <p:nvSpPr>
          <p:cNvPr id="68" name="ZoneTexte 47">
            <a:extLst>
              <a:ext uri="{FF2B5EF4-FFF2-40B4-BE49-F238E27FC236}">
                <a16:creationId xmlns:a16="http://schemas.microsoft.com/office/drawing/2014/main" id="{CBACBAE6-CE29-44B6-8103-721049442012}"/>
              </a:ext>
            </a:extLst>
          </p:cNvPr>
          <p:cNvSpPr txBox="1"/>
          <p:nvPr/>
        </p:nvSpPr>
        <p:spPr>
          <a:xfrm>
            <a:off x="6473227" y="3552299"/>
            <a:ext cx="2000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8</a:t>
            </a:r>
          </a:p>
        </p:txBody>
      </p:sp>
      <p:sp>
        <p:nvSpPr>
          <p:cNvPr id="69" name="ZoneTexte 48">
            <a:extLst>
              <a:ext uri="{FF2B5EF4-FFF2-40B4-BE49-F238E27FC236}">
                <a16:creationId xmlns:a16="http://schemas.microsoft.com/office/drawing/2014/main" id="{AA9DC2AA-9B82-475B-A331-BBBF08C33AAC}"/>
              </a:ext>
            </a:extLst>
          </p:cNvPr>
          <p:cNvSpPr txBox="1"/>
          <p:nvPr/>
        </p:nvSpPr>
        <p:spPr>
          <a:xfrm>
            <a:off x="7213097" y="3550610"/>
            <a:ext cx="376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12</a:t>
            </a:r>
          </a:p>
        </p:txBody>
      </p:sp>
      <p:sp>
        <p:nvSpPr>
          <p:cNvPr id="70" name="ZoneTexte 49">
            <a:extLst>
              <a:ext uri="{FF2B5EF4-FFF2-40B4-BE49-F238E27FC236}">
                <a16:creationId xmlns:a16="http://schemas.microsoft.com/office/drawing/2014/main" id="{C7EC8289-24D1-4438-91B5-C2CD6EA5DCDB}"/>
              </a:ext>
            </a:extLst>
          </p:cNvPr>
          <p:cNvSpPr txBox="1"/>
          <p:nvPr/>
        </p:nvSpPr>
        <p:spPr>
          <a:xfrm>
            <a:off x="8025714" y="3558421"/>
            <a:ext cx="29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0</a:t>
            </a:r>
          </a:p>
        </p:txBody>
      </p:sp>
      <p:sp>
        <p:nvSpPr>
          <p:cNvPr id="71" name="ZoneTexte 50">
            <a:extLst>
              <a:ext uri="{FF2B5EF4-FFF2-40B4-BE49-F238E27FC236}">
                <a16:creationId xmlns:a16="http://schemas.microsoft.com/office/drawing/2014/main" id="{0BFE2F04-9476-4B42-BB03-142B467E6129}"/>
              </a:ext>
            </a:extLst>
          </p:cNvPr>
          <p:cNvSpPr txBox="1"/>
          <p:nvPr/>
        </p:nvSpPr>
        <p:spPr>
          <a:xfrm>
            <a:off x="8773405" y="3558420"/>
            <a:ext cx="376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4</a:t>
            </a:r>
          </a:p>
        </p:txBody>
      </p:sp>
      <p:sp>
        <p:nvSpPr>
          <p:cNvPr id="72" name="ZoneTexte 51">
            <a:extLst>
              <a:ext uri="{FF2B5EF4-FFF2-40B4-BE49-F238E27FC236}">
                <a16:creationId xmlns:a16="http://schemas.microsoft.com/office/drawing/2014/main" id="{66FD399F-F19F-44D9-9A2C-052198AF4164}"/>
              </a:ext>
            </a:extLst>
          </p:cNvPr>
          <p:cNvSpPr txBox="1"/>
          <p:nvPr/>
        </p:nvSpPr>
        <p:spPr>
          <a:xfrm>
            <a:off x="9582187" y="3550609"/>
            <a:ext cx="331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8</a:t>
            </a:r>
          </a:p>
        </p:txBody>
      </p:sp>
      <p:sp>
        <p:nvSpPr>
          <p:cNvPr id="73" name="ZoneTexte 52">
            <a:extLst>
              <a:ext uri="{FF2B5EF4-FFF2-40B4-BE49-F238E27FC236}">
                <a16:creationId xmlns:a16="http://schemas.microsoft.com/office/drawing/2014/main" id="{6673FCF5-46BA-40A4-BBC0-0C1DA5952568}"/>
              </a:ext>
            </a:extLst>
          </p:cNvPr>
          <p:cNvSpPr txBox="1"/>
          <p:nvPr/>
        </p:nvSpPr>
        <p:spPr>
          <a:xfrm>
            <a:off x="10331245" y="3564646"/>
            <a:ext cx="376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12</a:t>
            </a:r>
          </a:p>
        </p:txBody>
      </p:sp>
      <p:sp>
        <p:nvSpPr>
          <p:cNvPr id="74" name="ZoneTexte 53">
            <a:extLst>
              <a:ext uri="{FF2B5EF4-FFF2-40B4-BE49-F238E27FC236}">
                <a16:creationId xmlns:a16="http://schemas.microsoft.com/office/drawing/2014/main" id="{7FE8D9BE-60AD-4EDC-8A03-B85E769D94F2}"/>
              </a:ext>
            </a:extLst>
          </p:cNvPr>
          <p:cNvSpPr txBox="1"/>
          <p:nvPr/>
        </p:nvSpPr>
        <p:spPr>
          <a:xfrm>
            <a:off x="5800588" y="3705069"/>
            <a:ext cx="87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Time (h)</a:t>
            </a:r>
          </a:p>
        </p:txBody>
      </p:sp>
      <p:sp>
        <p:nvSpPr>
          <p:cNvPr id="75" name="ZoneTexte 54">
            <a:extLst>
              <a:ext uri="{FF2B5EF4-FFF2-40B4-BE49-F238E27FC236}">
                <a16:creationId xmlns:a16="http://schemas.microsoft.com/office/drawing/2014/main" id="{818DB692-2F32-467E-9033-2507927FB8AA}"/>
              </a:ext>
            </a:extLst>
          </p:cNvPr>
          <p:cNvSpPr txBox="1"/>
          <p:nvPr/>
        </p:nvSpPr>
        <p:spPr>
          <a:xfrm>
            <a:off x="9038058" y="3721305"/>
            <a:ext cx="814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Time (h)</a:t>
            </a:r>
          </a:p>
        </p:txBody>
      </p:sp>
      <p:sp>
        <p:nvSpPr>
          <p:cNvPr id="76" name="ZoneTexte 43">
            <a:extLst>
              <a:ext uri="{FF2B5EF4-FFF2-40B4-BE49-F238E27FC236}">
                <a16:creationId xmlns:a16="http://schemas.microsoft.com/office/drawing/2014/main" id="{2008D83C-2EA9-420E-886D-8D47BC4B485F}"/>
              </a:ext>
            </a:extLst>
          </p:cNvPr>
          <p:cNvSpPr txBox="1"/>
          <p:nvPr/>
        </p:nvSpPr>
        <p:spPr>
          <a:xfrm>
            <a:off x="7780167" y="2938274"/>
            <a:ext cx="39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8</a:t>
            </a:r>
          </a:p>
        </p:txBody>
      </p:sp>
      <p:sp>
        <p:nvSpPr>
          <p:cNvPr id="77" name="ZoneTexte 41">
            <a:extLst>
              <a:ext uri="{FF2B5EF4-FFF2-40B4-BE49-F238E27FC236}">
                <a16:creationId xmlns:a16="http://schemas.microsoft.com/office/drawing/2014/main" id="{39C35382-C9B0-47B4-B14F-2EAD178029EA}"/>
              </a:ext>
            </a:extLst>
          </p:cNvPr>
          <p:cNvSpPr txBox="1"/>
          <p:nvPr/>
        </p:nvSpPr>
        <p:spPr>
          <a:xfrm>
            <a:off x="7708053" y="2437476"/>
            <a:ext cx="431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12</a:t>
            </a:r>
          </a:p>
        </p:txBody>
      </p:sp>
      <p:sp>
        <p:nvSpPr>
          <p:cNvPr id="78" name="ZoneTexte 41">
            <a:extLst>
              <a:ext uri="{FF2B5EF4-FFF2-40B4-BE49-F238E27FC236}">
                <a16:creationId xmlns:a16="http://schemas.microsoft.com/office/drawing/2014/main" id="{913CE7CB-090A-4AB5-8491-72CDC34225ED}"/>
              </a:ext>
            </a:extLst>
          </p:cNvPr>
          <p:cNvSpPr txBox="1"/>
          <p:nvPr/>
        </p:nvSpPr>
        <p:spPr>
          <a:xfrm>
            <a:off x="7708053" y="1945156"/>
            <a:ext cx="431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000" dirty="0"/>
              <a:t>16</a:t>
            </a:r>
          </a:p>
        </p:txBody>
      </p:sp>
      <p:sp>
        <p:nvSpPr>
          <p:cNvPr id="79" name="ZoneTexte 8">
            <a:extLst>
              <a:ext uri="{FF2B5EF4-FFF2-40B4-BE49-F238E27FC236}">
                <a16:creationId xmlns:a16="http://schemas.microsoft.com/office/drawing/2014/main" id="{604513B5-6E5D-4EE5-945E-ED2072F8015B}"/>
              </a:ext>
            </a:extLst>
          </p:cNvPr>
          <p:cNvSpPr txBox="1"/>
          <p:nvPr/>
        </p:nvSpPr>
        <p:spPr>
          <a:xfrm>
            <a:off x="4430840" y="1703718"/>
            <a:ext cx="338554" cy="248741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Tacrolimus concentration (</a:t>
            </a:r>
            <a:r>
              <a:rPr lang="fr-FR" sz="1000" dirty="0" err="1"/>
              <a:t>mcg</a:t>
            </a:r>
            <a:r>
              <a:rPr lang="fr-FR" sz="1000" dirty="0"/>
              <a:t>/L)</a:t>
            </a:r>
          </a:p>
        </p:txBody>
      </p:sp>
      <p:sp>
        <p:nvSpPr>
          <p:cNvPr id="80" name="ZoneTexte 53">
            <a:extLst>
              <a:ext uri="{FF2B5EF4-FFF2-40B4-BE49-F238E27FC236}">
                <a16:creationId xmlns:a16="http://schemas.microsoft.com/office/drawing/2014/main" id="{26A68815-0C25-43CD-B51B-2BCB966F6502}"/>
              </a:ext>
            </a:extLst>
          </p:cNvPr>
          <p:cNvSpPr txBox="1"/>
          <p:nvPr/>
        </p:nvSpPr>
        <p:spPr>
          <a:xfrm>
            <a:off x="2601325" y="3693839"/>
            <a:ext cx="874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Time (h)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23D5B06-A088-49F5-B436-B13F7EC0E1F8}"/>
              </a:ext>
            </a:extLst>
          </p:cNvPr>
          <p:cNvSpPr/>
          <p:nvPr/>
        </p:nvSpPr>
        <p:spPr>
          <a:xfrm>
            <a:off x="1516140" y="1754374"/>
            <a:ext cx="97986" cy="1700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82" name="ZoneTexte 6">
            <a:extLst>
              <a:ext uri="{FF2B5EF4-FFF2-40B4-BE49-F238E27FC236}">
                <a16:creationId xmlns:a16="http://schemas.microsoft.com/office/drawing/2014/main" id="{1641E5A9-BEAB-46DC-BDC8-D1340F565DC2}"/>
              </a:ext>
            </a:extLst>
          </p:cNvPr>
          <p:cNvSpPr txBox="1"/>
          <p:nvPr/>
        </p:nvSpPr>
        <p:spPr>
          <a:xfrm>
            <a:off x="1406459" y="1492235"/>
            <a:ext cx="338554" cy="21140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dirty="0"/>
              <a:t>Tacrolimus concentration (</a:t>
            </a:r>
            <a:r>
              <a:rPr lang="fr-FR" sz="1000" dirty="0" err="1"/>
              <a:t>mcg</a:t>
            </a:r>
            <a:r>
              <a:rPr lang="fr-FR" sz="1000" dirty="0"/>
              <a:t>/L)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0CC88-8B63-1C84-AFB1-A5691404E721}"/>
              </a:ext>
            </a:extLst>
          </p:cNvPr>
          <p:cNvSpPr txBox="1"/>
          <p:nvPr/>
        </p:nvSpPr>
        <p:spPr>
          <a:xfrm>
            <a:off x="1769404" y="5160780"/>
            <a:ext cx="9006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greater the residual error, the more room the curve has to pass through the points.</a:t>
            </a:r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The estimated residual error is therefore the variability of each point.</a:t>
            </a:r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Intra-individual (or inter-occasion) variability represents the variability of the curve at each occasion.</a:t>
            </a:r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Inter-individual variability represents the variability of each curve.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83C46-8E1E-A50E-C048-EC113143A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8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2472FBF5-65E2-653D-5A08-F6E957237179}"/>
              </a:ext>
            </a:extLst>
          </p:cNvPr>
          <p:cNvSpPr/>
          <p:nvPr/>
        </p:nvSpPr>
        <p:spPr>
          <a:xfrm>
            <a:off x="476250" y="3342217"/>
            <a:ext cx="9752275" cy="69426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360000" bIns="0" rtlCol="0" anchor="t" anchorCtr="0"/>
          <a:lstStyle/>
          <a:p>
            <a:pPr algn="l">
              <a:lnSpc>
                <a:spcPct val="100000"/>
              </a:lnSpc>
            </a:pPr>
            <a:endParaRPr lang="fr-FR" b="1" i="0" noProof="0" dirty="0">
              <a:latin typeface="+mj-lt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5;p7">
            <a:extLst>
              <a:ext uri="{FF2B5EF4-FFF2-40B4-BE49-F238E27FC236}">
                <a16:creationId xmlns:a16="http://schemas.microsoft.com/office/drawing/2014/main" id="{A8E02720-9BAC-410F-8F0D-0772B2ECF5F1}"/>
              </a:ext>
            </a:extLst>
          </p:cNvPr>
          <p:cNvSpPr/>
          <p:nvPr/>
        </p:nvSpPr>
        <p:spPr>
          <a:xfrm>
            <a:off x="35720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Structural Model</a:t>
            </a:r>
            <a:endParaRPr lang="fr-FR" noProof="0" dirty="0">
              <a:latin typeface="+mj-lt"/>
            </a:endParaRPr>
          </a:p>
        </p:txBody>
      </p:sp>
      <p:sp>
        <p:nvSpPr>
          <p:cNvPr id="18" name="Google Shape;183;p7">
            <a:extLst>
              <a:ext uri="{FF2B5EF4-FFF2-40B4-BE49-F238E27FC236}">
                <a16:creationId xmlns:a16="http://schemas.microsoft.com/office/drawing/2014/main" id="{B2EE42FA-0D03-414F-9E2E-172EF27F2915}"/>
              </a:ext>
            </a:extLst>
          </p:cNvPr>
          <p:cNvSpPr/>
          <p:nvPr/>
        </p:nvSpPr>
        <p:spPr>
          <a:xfrm>
            <a:off x="2902369" y="321815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Variability</a:t>
            </a:r>
            <a:endParaRPr lang="fr-FR" noProof="0" dirty="0">
              <a:latin typeface="+mj-lt"/>
            </a:endParaRPr>
          </a:p>
        </p:txBody>
      </p:sp>
      <p:sp>
        <p:nvSpPr>
          <p:cNvPr id="21" name="Google Shape;190;p7">
            <a:extLst>
              <a:ext uri="{FF2B5EF4-FFF2-40B4-BE49-F238E27FC236}">
                <a16:creationId xmlns:a16="http://schemas.microsoft.com/office/drawing/2014/main" id="{AF9896EE-34AF-4B34-B9E0-472032D29167}"/>
              </a:ext>
            </a:extLst>
          </p:cNvPr>
          <p:cNvSpPr/>
          <p:nvPr/>
        </p:nvSpPr>
        <p:spPr>
          <a:xfrm>
            <a:off x="1022059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Final Model</a:t>
            </a:r>
            <a:endParaRPr lang="fr-FR" noProof="0" dirty="0">
              <a:latin typeface="+mj-lt"/>
            </a:endParaRPr>
          </a:p>
        </p:txBody>
      </p:sp>
      <p:sp>
        <p:nvSpPr>
          <p:cNvPr id="23" name="Google Shape;178;p7">
            <a:extLst>
              <a:ext uri="{FF2B5EF4-FFF2-40B4-BE49-F238E27FC236}">
                <a16:creationId xmlns:a16="http://schemas.microsoft.com/office/drawing/2014/main" id="{3E6A8ABC-8B35-485B-B51F-961566D5B73C}"/>
              </a:ext>
            </a:extLst>
          </p:cNvPr>
          <p:cNvSpPr txBox="1"/>
          <p:nvPr/>
        </p:nvSpPr>
        <p:spPr>
          <a:xfrm>
            <a:off x="59381" y="4237946"/>
            <a:ext cx="2325771" cy="94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Monocompartimental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Bicompartimental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Transit,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Tlag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Michaelis-Menten…</a:t>
            </a:r>
            <a:endParaRPr lang="fr-FR" noProof="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8152A-3BE3-46B3-A569-EAB7FCEE482B}"/>
              </a:ext>
            </a:extLst>
          </p:cNvPr>
          <p:cNvSpPr txBox="1"/>
          <p:nvPr/>
        </p:nvSpPr>
        <p:spPr>
          <a:xfrm>
            <a:off x="2609080" y="2350224"/>
            <a:ext cx="2200774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Inter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Individual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(IIV),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cs typeface="Calibri"/>
                <a:sym typeface="Calibri"/>
              </a:rPr>
              <a:t>Inter Occasion </a:t>
            </a:r>
            <a:r>
              <a:rPr lang="fr-FR" noProof="0" dirty="0" err="1">
                <a:latin typeface="+mj-lt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cs typeface="Calibri"/>
                <a:sym typeface="Calibri"/>
              </a:rPr>
              <a:t> (IOV)</a:t>
            </a:r>
            <a:endParaRPr lang="fr-FR" noProof="0" dirty="0">
              <a:latin typeface="+mj-lt"/>
            </a:endParaRPr>
          </a:p>
        </p:txBody>
      </p:sp>
      <p:sp>
        <p:nvSpPr>
          <p:cNvPr id="2" name="Google Shape;179;p7">
            <a:extLst>
              <a:ext uri="{FF2B5EF4-FFF2-40B4-BE49-F238E27FC236}">
                <a16:creationId xmlns:a16="http://schemas.microsoft.com/office/drawing/2014/main" id="{45C2122E-3E6B-096F-3CD3-6ECE6AC92211}"/>
              </a:ext>
            </a:extLst>
          </p:cNvPr>
          <p:cNvSpPr txBox="1"/>
          <p:nvPr/>
        </p:nvSpPr>
        <p:spPr>
          <a:xfrm>
            <a:off x="5447532" y="4377753"/>
            <a:ext cx="1614196" cy="9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chemeClr val="accent1"/>
              </a:buClr>
              <a:buSzPts val="2000"/>
            </a:pPr>
            <a:r>
              <a:rPr lang="en-US" dirty="0">
                <a:ea typeface="Calibri"/>
                <a:cs typeface="Calibri"/>
                <a:sym typeface="Calibri"/>
              </a:rPr>
              <a:t>Proportional</a:t>
            </a:r>
            <a:endParaRPr lang="en-US" dirty="0"/>
          </a:p>
          <a:p>
            <a:pPr lv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en-US" dirty="0">
                <a:ea typeface="Calibri"/>
                <a:cs typeface="Calibri"/>
                <a:sym typeface="Calibri"/>
              </a:rPr>
              <a:t>Additive    </a:t>
            </a:r>
            <a:endParaRPr lang="en-US" dirty="0">
              <a:ea typeface="Calibri"/>
            </a:endParaRPr>
          </a:p>
          <a:p>
            <a:pPr lvl="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ts val="2000"/>
            </a:pPr>
            <a:r>
              <a:rPr lang="en-US" dirty="0">
                <a:ea typeface="Calibri"/>
                <a:cs typeface="Calibri"/>
                <a:sym typeface="Calibri"/>
              </a:rPr>
              <a:t>Combined</a:t>
            </a:r>
          </a:p>
        </p:txBody>
      </p:sp>
      <p:sp>
        <p:nvSpPr>
          <p:cNvPr id="3" name="Google Shape;184;p7">
            <a:extLst>
              <a:ext uri="{FF2B5EF4-FFF2-40B4-BE49-F238E27FC236}">
                <a16:creationId xmlns:a16="http://schemas.microsoft.com/office/drawing/2014/main" id="{B813ADB6-626F-2CE3-589F-1D927F1678C6}"/>
              </a:ext>
            </a:extLst>
          </p:cNvPr>
          <p:cNvSpPr/>
          <p:nvPr/>
        </p:nvSpPr>
        <p:spPr>
          <a:xfrm>
            <a:off x="5447532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Residual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Model</a:t>
            </a:r>
            <a:endParaRPr lang="fr-FR" noProof="0" dirty="0">
              <a:latin typeface="+mj-lt"/>
            </a:endParaRPr>
          </a:p>
        </p:txBody>
      </p:sp>
      <p:sp>
        <p:nvSpPr>
          <p:cNvPr id="4" name="Google Shape;189;p7">
            <a:extLst>
              <a:ext uri="{FF2B5EF4-FFF2-40B4-BE49-F238E27FC236}">
                <a16:creationId xmlns:a16="http://schemas.microsoft.com/office/drawing/2014/main" id="{2052DA47-9947-6C2B-B763-1CC470C8C5F2}"/>
              </a:ext>
            </a:extLst>
          </p:cNvPr>
          <p:cNvSpPr/>
          <p:nvPr/>
        </p:nvSpPr>
        <p:spPr>
          <a:xfrm>
            <a:off x="7836588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Covariates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effect</a:t>
            </a:r>
            <a:endParaRPr lang="fr-FR" noProof="0" dirty="0">
              <a:latin typeface="+mj-lt"/>
            </a:endParaRPr>
          </a:p>
        </p:txBody>
      </p:sp>
      <p:sp>
        <p:nvSpPr>
          <p:cNvPr id="5" name="Google Shape;179;p7">
            <a:extLst>
              <a:ext uri="{FF2B5EF4-FFF2-40B4-BE49-F238E27FC236}">
                <a16:creationId xmlns:a16="http://schemas.microsoft.com/office/drawing/2014/main" id="{F952044C-1E7E-4C1E-B645-F61D892BADC6}"/>
              </a:ext>
            </a:extLst>
          </p:cNvPr>
          <p:cNvSpPr txBox="1"/>
          <p:nvPr/>
        </p:nvSpPr>
        <p:spPr>
          <a:xfrm>
            <a:off x="7576886" y="2740302"/>
            <a:ext cx="2133599" cy="4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Age,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Sex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Weight</a:t>
            </a:r>
            <a:endParaRPr lang="fr-FR" noProof="0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5CE56-F8AA-079F-FCE0-8736F5060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 txBox="1"/>
          <p:nvPr/>
        </p:nvSpPr>
        <p:spPr>
          <a:xfrm>
            <a:off x="571500" y="571500"/>
            <a:ext cx="520065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Covariates 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3366"/>
                </a:solidFill>
                <a:latin typeface="Merriweather"/>
                <a:sym typeface="Merriweather"/>
              </a:rPr>
              <a:t>The investigation</a:t>
            </a:r>
            <a:endParaRPr dirty="0"/>
          </a:p>
        </p:txBody>
      </p:sp>
      <p:sp>
        <p:nvSpPr>
          <p:cNvPr id="278" name="Google Shape;278;p22"/>
          <p:cNvSpPr/>
          <p:nvPr/>
        </p:nvSpPr>
        <p:spPr>
          <a:xfrm>
            <a:off x="571500" y="1657350"/>
            <a:ext cx="49530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6751" y="945500"/>
            <a:ext cx="4843749" cy="54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/>
        </p:nvSpPr>
        <p:spPr>
          <a:xfrm>
            <a:off x="571500" y="2543175"/>
            <a:ext cx="52006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Why is this patient different ?</a:t>
            </a:r>
            <a:endParaRPr dirty="0"/>
          </a:p>
        </p:txBody>
      </p:sp>
      <p:sp>
        <p:nvSpPr>
          <p:cNvPr id="281" name="Google Shape;281;p22"/>
          <p:cNvSpPr txBox="1"/>
          <p:nvPr/>
        </p:nvSpPr>
        <p:spPr>
          <a:xfrm>
            <a:off x="571500" y="3063143"/>
            <a:ext cx="4953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Once the structure (ADE) and random variability (IIV) are defined, we seek to explain this variability by physiological factors.</a:t>
            </a:r>
            <a:endParaRPr dirty="0"/>
          </a:p>
        </p:txBody>
      </p:sp>
      <p:sp>
        <p:nvSpPr>
          <p:cNvPr id="283" name="Google Shape;283;p22"/>
          <p:cNvSpPr txBox="1"/>
          <p:nvPr/>
        </p:nvSpPr>
        <p:spPr>
          <a:xfrm>
            <a:off x="571500" y="4327457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Morphology: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Weight, Height, Body Surface Area.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Organs: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Creatinine (Kidney), Bilirubin (Liver).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Demographics: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Age, Sex, Race.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36182B-6B15-3934-F178-B3D64A222D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342554"/>
            <a:ext cx="5334000" cy="3077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7025" y="3637954"/>
            <a:ext cx="4743450" cy="89639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Allometry : The law of size</a:t>
            </a:r>
            <a:endParaRPr dirty="0"/>
          </a:p>
        </p:txBody>
      </p:sp>
      <p:sp>
        <p:nvSpPr>
          <p:cNvPr id="295" name="Google Shape;295;p23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460113" y="2577190"/>
            <a:ext cx="5600700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 of weight in pediatrics: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 child is not a "small adult"</a:t>
            </a:r>
            <a:endParaRPr lang="fr-FR" sz="1950" b="1" i="0" u="none" strike="noStrike" cap="none" dirty="0">
              <a:solidFill>
                <a:srgbClr val="005088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297" name="Google Shape;297;p23"/>
          <p:cNvSpPr txBox="1"/>
          <p:nvPr/>
        </p:nvSpPr>
        <p:spPr>
          <a:xfrm>
            <a:off x="460113" y="3444430"/>
            <a:ext cx="5334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Physiology does not change linearly with weight. The relationships follow power laws.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This is crucial for pediatrics and obese patients.</a:t>
            </a:r>
            <a:endParaRPr lang="fr-FR" dirty="0"/>
          </a:p>
        </p:txBody>
      </p:sp>
      <p:sp>
        <p:nvSpPr>
          <p:cNvPr id="299" name="Google Shape;299;p23"/>
          <p:cNvSpPr txBox="1"/>
          <p:nvPr/>
        </p:nvSpPr>
        <p:spPr>
          <a:xfrm>
            <a:off x="6677025" y="2637829"/>
            <a:ext cx="498062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Standard Allometric Equation</a:t>
            </a:r>
            <a:endParaRPr lang="en-US" dirty="0"/>
          </a:p>
        </p:txBody>
      </p:sp>
      <p:sp>
        <p:nvSpPr>
          <p:cNvPr id="300" name="Google Shape;300;p23"/>
          <p:cNvSpPr txBox="1"/>
          <p:nvPr/>
        </p:nvSpPr>
        <p:spPr>
          <a:xfrm>
            <a:off x="6677025" y="3142654"/>
            <a:ext cx="474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For clearance (CL), the exponent is 0.75:</a:t>
            </a:r>
            <a:endParaRPr dirty="0"/>
          </a:p>
        </p:txBody>
      </p:sp>
      <p:sp>
        <p:nvSpPr>
          <p:cNvPr id="301" name="Google Shape;301;p23"/>
          <p:cNvSpPr txBox="1"/>
          <p:nvPr/>
        </p:nvSpPr>
        <p:spPr>
          <a:xfrm>
            <a:off x="6677025" y="4724846"/>
            <a:ext cx="47434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For volume (V), the exponent is often 1.0 (linear).</a:t>
            </a:r>
            <a:endParaRPr dirty="0"/>
          </a:p>
        </p:txBody>
      </p:sp>
      <p:pic>
        <p:nvPicPr>
          <p:cNvPr id="302" name="Google Shape;302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7050" y="3837979"/>
            <a:ext cx="4343400" cy="4963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18312-D179-2684-5811-65BAD58B9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777214"/>
            <a:ext cx="5334000" cy="391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777214"/>
            <a:ext cx="5334000" cy="351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3815564"/>
            <a:ext cx="4619625" cy="78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0" y="3510764"/>
            <a:ext cx="4619625" cy="6145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Coding of covariates</a:t>
            </a:r>
            <a:endParaRPr dirty="0"/>
          </a:p>
        </p:txBody>
      </p:sp>
      <p:sp>
        <p:nvSpPr>
          <p:cNvPr id="89" name="Google Shape;89;p13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476250" y="1276350"/>
            <a:ext cx="112395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do we integrate Weight or Sex into the parameter equation?</a:t>
            </a:r>
            <a:endParaRPr lang="fr-FR"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857250" y="2110589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Quantitative (Continuous)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857250" y="2615414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Ex: Weight, 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ge,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Créatinine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/>
          </a:p>
        </p:txBody>
      </p:sp>
      <p:sp>
        <p:nvSpPr>
          <p:cNvPr id="93" name="Google Shape;93;p13"/>
          <p:cNvSpPr txBox="1"/>
          <p:nvPr/>
        </p:nvSpPr>
        <p:spPr>
          <a:xfrm>
            <a:off x="850847" y="2986889"/>
            <a:ext cx="461962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center on the median to give meaning to the typical value.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751067" y="4868440"/>
            <a:ext cx="4898231" cy="493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Si : ß &gt; 0 then the parameter increases with the covariate. If COV = </a:t>
            </a:r>
            <a:r>
              <a:rPr lang="en-US" sz="1500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COVmed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then P = </a:t>
            </a:r>
            <a:r>
              <a:rPr lang="en-US" sz="1500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Ppop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6762750" y="2110589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t" anchorCtr="0">
            <a:spAutoFit/>
          </a:bodyPr>
          <a:lstStyle/>
          <a:p>
            <a:pPr lvl="1"/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 Qualitative (Categorical)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6762750" y="2615414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Ex: Sex, Genetics (CYP2D6), Tabaco.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6762750" y="3053542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use a multiplicative factor (Switch).</a:t>
            </a:r>
            <a:endParaRPr dirty="0"/>
          </a:p>
        </p:txBody>
      </p:sp>
      <p:sp>
        <p:nvSpPr>
          <p:cNvPr id="98" name="Google Shape;98;p13"/>
          <p:cNvSpPr txBox="1"/>
          <p:nvPr/>
        </p:nvSpPr>
        <p:spPr>
          <a:xfrm>
            <a:off x="6762750" y="4277675"/>
            <a:ext cx="4619625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CAT = 0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(Reference)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CAT = 1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1200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Test g</a:t>
            </a:r>
            <a:r>
              <a:rPr lang="en-US" sz="1200" b="0" i="0" u="none" strike="noStrike" cap="none" dirty="0">
                <a:solidFill>
                  <a:srgbClr val="64748B"/>
                </a:solidFill>
                <a:latin typeface="Lato"/>
                <a:ea typeface="Lato"/>
                <a:cs typeface="Lato"/>
                <a:sym typeface="Lato"/>
              </a:rPr>
              <a:t>roup)</a:t>
            </a:r>
            <a:endParaRPr dirty="0"/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3685" y="2148689"/>
            <a:ext cx="3143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9650" y="3967964"/>
            <a:ext cx="4314825" cy="47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78144" y="2148689"/>
            <a:ext cx="31432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15150" y="3663164"/>
            <a:ext cx="4314825" cy="30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09763" y="4271138"/>
            <a:ext cx="1147018" cy="23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36223" y="4680096"/>
            <a:ext cx="1625054" cy="309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58FDD2-C013-10F7-ED13-8E5509C1BEB7}"/>
              </a:ext>
            </a:extLst>
          </p:cNvPr>
          <p:cNvSpPr txBox="1"/>
          <p:nvPr/>
        </p:nvSpPr>
        <p:spPr>
          <a:xfrm>
            <a:off x="1719380" y="5931348"/>
            <a:ext cx="8753241" cy="736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75569"/>
                </a:solidFill>
                <a:latin typeface="Lato"/>
                <a:sym typeface="Wingdings" panose="05000000000000000000" pitchFamily="2" charset="2"/>
              </a:rPr>
              <a:t>A continuous covariate can be transformed into a categorical one.</a:t>
            </a:r>
          </a:p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75569"/>
                </a:solidFill>
                <a:latin typeface="Lato"/>
                <a:sym typeface="Wingdings" panose="05000000000000000000" pitchFamily="2" charset="2"/>
              </a:rPr>
              <a:t>Example: Patient's BMI  Weight categories (Normal / Overweight / Moderately obese / Severely obese)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F68C9-650F-D4D3-25A3-A519CB00BC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910932"/>
            <a:ext cx="5334000" cy="386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910933"/>
            <a:ext cx="5334000" cy="38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Covariates &amp; Traps Workflow</a:t>
            </a:r>
            <a:endParaRPr lang="en-US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807053" y="2137501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Methodology</a:t>
            </a:r>
            <a:endParaRPr dirty="0"/>
          </a:p>
        </p:txBody>
      </p:sp>
      <p:sp>
        <p:nvSpPr>
          <p:cNvPr id="312" name="Google Shape;312;p24"/>
          <p:cNvSpPr txBox="1"/>
          <p:nvPr/>
        </p:nvSpPr>
        <p:spPr>
          <a:xfrm>
            <a:off x="807053" y="2641423"/>
            <a:ext cx="4565582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1. Forward Selection: 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Covariates are added one by one. They are retained if the OFV decreases significantly (p &lt; 0.05).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Decrease of 3.84 (95% chi-square distribution)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Backward Elimination: 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Covariates are removed one by one. Only those with a significant increase in OFV are retained (p &lt; 0.01).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Increase of 6.63 (99% chi-square distribution)</a:t>
            </a:r>
            <a:endParaRPr lang="fr-FR"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15" name="Google Shape;315;p24"/>
          <p:cNvSpPr txBox="1"/>
          <p:nvPr/>
        </p:nvSpPr>
        <p:spPr>
          <a:xfrm>
            <a:off x="6843713" y="2319337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Shrinkage Trap</a:t>
            </a:r>
            <a:endParaRPr dirty="0"/>
          </a:p>
        </p:txBody>
      </p:sp>
      <p:sp>
        <p:nvSpPr>
          <p:cNvPr id="316" name="Google Shape;316;p24"/>
          <p:cNvSpPr txBox="1"/>
          <p:nvPr/>
        </p:nvSpPr>
        <p:spPr>
          <a:xfrm>
            <a:off x="6762750" y="2828925"/>
            <a:ext cx="4619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If the "narrowing" is high (&gt;30%), it means that the model lacks information about the individual or the model is over-parameterized.</a:t>
            </a:r>
            <a:endParaRPr dirty="0"/>
          </a:p>
        </p:txBody>
      </p:sp>
      <p:sp>
        <p:nvSpPr>
          <p:cNvPr id="318" name="Google Shape;318;p24"/>
          <p:cNvSpPr txBox="1"/>
          <p:nvPr/>
        </p:nvSpPr>
        <p:spPr>
          <a:xfrm>
            <a:off x="6738937" y="4244935"/>
            <a:ext cx="461962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Rule: 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Never use EBEs* for graphical correlations if shrinkage is strong.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*Empirical Bayesian Estimates = Estimated Individual Parameters</a:t>
            </a:r>
            <a:endParaRPr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319" name="Google Shape;319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0356" y="2319337"/>
            <a:ext cx="24765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364A9-A2DB-404A-B209-1DEBD049D7F0}"/>
              </a:ext>
            </a:extLst>
          </p:cNvPr>
          <p:cNvSpPr txBox="1"/>
          <p:nvPr/>
        </p:nvSpPr>
        <p:spPr>
          <a:xfrm>
            <a:off x="716096" y="6039254"/>
            <a:ext cx="10897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</a:rPr>
              <a:t>Also pay attention to the plausibility and covariance of the covariates. </a:t>
            </a:r>
          </a:p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</a:rPr>
              <a:t>For example, you wouldn't use weight and BMI at the same time.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5F907-CD8B-F530-B03F-E6FF65F7D8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5509" y="2318442"/>
            <a:ext cx="3549699" cy="31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621" y="2318441"/>
            <a:ext cx="3568749" cy="31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66199" y="2318444"/>
            <a:ext cx="3549699" cy="3125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3 main approaches in Pharmacometrics </a:t>
            </a:r>
            <a:endParaRPr dirty="0"/>
          </a:p>
        </p:txBody>
      </p:sp>
      <p:sp>
        <p:nvSpPr>
          <p:cNvPr id="124" name="Google Shape;124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970990" y="3347144"/>
            <a:ext cx="56007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NCA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293762" y="3994844"/>
            <a:ext cx="1914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"Non-Compartimental"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71525" y="454729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Let the data speak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 Robust (AUC, Cmax, T1/2). Does not predict</a:t>
            </a:r>
            <a:endParaRPr dirty="0"/>
          </a:p>
        </p:txBody>
      </p:sp>
      <p:sp>
        <p:nvSpPr>
          <p:cNvPr id="128" name="Google Shape;128;p15"/>
          <p:cNvSpPr txBox="1"/>
          <p:nvPr/>
        </p:nvSpPr>
        <p:spPr>
          <a:xfrm>
            <a:off x="5670946" y="3356669"/>
            <a:ext cx="85010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PopPK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5429250" y="4004369"/>
            <a:ext cx="1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"Population PK"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4616499" y="4556819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Top-Down.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Variability estimation. </a:t>
            </a:r>
            <a:br>
              <a:rPr lang="en-US" sz="12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2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Allow simulation. 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Our standard</a:t>
            </a:r>
            <a:endParaRPr dirty="0"/>
          </a:p>
        </p:txBody>
      </p:sp>
      <p:sp>
        <p:nvSpPr>
          <p:cNvPr id="131" name="Google Shape;131;p15"/>
          <p:cNvSpPr txBox="1"/>
          <p:nvPr/>
        </p:nvSpPr>
        <p:spPr>
          <a:xfrm>
            <a:off x="9585930" y="3347144"/>
            <a:ext cx="7100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PBPK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8983712" y="3994844"/>
            <a:ext cx="1914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"Physiologically Based"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8461474" y="454729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Bottom-Up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 Organ per organ. Complex, good for interactions</a:t>
            </a:r>
            <a:endParaRPr dirty="0"/>
          </a:p>
        </p:txBody>
      </p:sp>
      <p:pic>
        <p:nvPicPr>
          <p:cNvPr id="134" name="Google Shape;134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22425" y="266134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10250" y="2670869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769524" y="2661344"/>
            <a:ext cx="342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A2A25-8345-7694-D4FC-95E812835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2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>
            <a:extLst>
              <a:ext uri="{FF2B5EF4-FFF2-40B4-BE49-F238E27FC236}">
                <a16:creationId xmlns:a16="http://schemas.microsoft.com/office/drawing/2014/main" id="{D023D0E5-45C0-43D9-8D79-C6CDBA9EFFFD}"/>
              </a:ext>
            </a:extLst>
          </p:cNvPr>
          <p:cNvSpPr/>
          <p:nvPr/>
        </p:nvSpPr>
        <p:spPr>
          <a:xfrm>
            <a:off x="476250" y="3342217"/>
            <a:ext cx="9752275" cy="694266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108000" rIns="360000" bIns="0" rtlCol="0" anchor="t" anchorCtr="0"/>
          <a:lstStyle/>
          <a:p>
            <a:pPr algn="l">
              <a:lnSpc>
                <a:spcPct val="100000"/>
              </a:lnSpc>
            </a:pPr>
            <a:endParaRPr lang="fr-FR" b="1" i="0" noProof="0" dirty="0">
              <a:latin typeface="+mj-lt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build a model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4;p7">
            <a:extLst>
              <a:ext uri="{FF2B5EF4-FFF2-40B4-BE49-F238E27FC236}">
                <a16:creationId xmlns:a16="http://schemas.microsoft.com/office/drawing/2014/main" id="{561C7890-CAFD-4555-881D-549C16E0E5A1}"/>
              </a:ext>
            </a:extLst>
          </p:cNvPr>
          <p:cNvSpPr/>
          <p:nvPr/>
        </p:nvSpPr>
        <p:spPr>
          <a:xfrm>
            <a:off x="397790" y="3507578"/>
            <a:ext cx="9185329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5;p7">
            <a:extLst>
              <a:ext uri="{FF2B5EF4-FFF2-40B4-BE49-F238E27FC236}">
                <a16:creationId xmlns:a16="http://schemas.microsoft.com/office/drawing/2014/main" id="{A8E02720-9BAC-410F-8F0D-0772B2ECF5F1}"/>
              </a:ext>
            </a:extLst>
          </p:cNvPr>
          <p:cNvSpPr/>
          <p:nvPr/>
        </p:nvSpPr>
        <p:spPr>
          <a:xfrm>
            <a:off x="35720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Structural Model</a:t>
            </a:r>
            <a:endParaRPr lang="fr-FR" noProof="0" dirty="0">
              <a:latin typeface="+mj-lt"/>
            </a:endParaRPr>
          </a:p>
        </p:txBody>
      </p:sp>
      <p:sp>
        <p:nvSpPr>
          <p:cNvPr id="18" name="Google Shape;183;p7">
            <a:extLst>
              <a:ext uri="{FF2B5EF4-FFF2-40B4-BE49-F238E27FC236}">
                <a16:creationId xmlns:a16="http://schemas.microsoft.com/office/drawing/2014/main" id="{B2EE42FA-0D03-414F-9E2E-172EF27F2915}"/>
              </a:ext>
            </a:extLst>
          </p:cNvPr>
          <p:cNvSpPr/>
          <p:nvPr/>
        </p:nvSpPr>
        <p:spPr>
          <a:xfrm>
            <a:off x="2902369" y="321815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Variability</a:t>
            </a:r>
            <a:endParaRPr lang="fr-FR" noProof="0" dirty="0">
              <a:latin typeface="+mj-lt"/>
            </a:endParaRPr>
          </a:p>
        </p:txBody>
      </p:sp>
      <p:sp>
        <p:nvSpPr>
          <p:cNvPr id="21" name="Google Shape;190;p7">
            <a:extLst>
              <a:ext uri="{FF2B5EF4-FFF2-40B4-BE49-F238E27FC236}">
                <a16:creationId xmlns:a16="http://schemas.microsoft.com/office/drawing/2014/main" id="{AF9896EE-34AF-4B34-B9E0-472032D29167}"/>
              </a:ext>
            </a:extLst>
          </p:cNvPr>
          <p:cNvSpPr/>
          <p:nvPr/>
        </p:nvSpPr>
        <p:spPr>
          <a:xfrm>
            <a:off x="10220597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Final Model</a:t>
            </a:r>
            <a:endParaRPr lang="fr-FR" noProof="0" dirty="0">
              <a:latin typeface="+mj-lt"/>
            </a:endParaRPr>
          </a:p>
        </p:txBody>
      </p:sp>
      <p:sp>
        <p:nvSpPr>
          <p:cNvPr id="23" name="Google Shape;178;p7">
            <a:extLst>
              <a:ext uri="{FF2B5EF4-FFF2-40B4-BE49-F238E27FC236}">
                <a16:creationId xmlns:a16="http://schemas.microsoft.com/office/drawing/2014/main" id="{3E6A8ABC-8B35-485B-B51F-961566D5B73C}"/>
              </a:ext>
            </a:extLst>
          </p:cNvPr>
          <p:cNvSpPr txBox="1"/>
          <p:nvPr/>
        </p:nvSpPr>
        <p:spPr>
          <a:xfrm>
            <a:off x="59381" y="4237946"/>
            <a:ext cx="2325771" cy="942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Monocompartimental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Bicompartimental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Transit,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Tlag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Michaelis-Menten…</a:t>
            </a:r>
            <a:endParaRPr lang="fr-FR" noProof="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D8152A-3BE3-46B3-A569-EAB7FCEE482B}"/>
              </a:ext>
            </a:extLst>
          </p:cNvPr>
          <p:cNvSpPr txBox="1"/>
          <p:nvPr/>
        </p:nvSpPr>
        <p:spPr>
          <a:xfrm>
            <a:off x="2609080" y="2350224"/>
            <a:ext cx="2200774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Inter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Individual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 (IIV),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cs typeface="Calibri"/>
                <a:sym typeface="Calibri"/>
              </a:rPr>
              <a:t>Inter Occasion </a:t>
            </a:r>
            <a:r>
              <a:rPr lang="fr-FR" noProof="0" dirty="0" err="1">
                <a:latin typeface="+mj-lt"/>
                <a:cs typeface="Calibri"/>
                <a:sym typeface="Calibri"/>
              </a:rPr>
              <a:t>Variability</a:t>
            </a:r>
            <a:r>
              <a:rPr lang="fr-FR" noProof="0" dirty="0">
                <a:latin typeface="+mj-lt"/>
                <a:cs typeface="Calibri"/>
                <a:sym typeface="Calibri"/>
              </a:rPr>
              <a:t> (IOV)</a:t>
            </a:r>
            <a:endParaRPr lang="fr-FR" noProof="0" dirty="0">
              <a:latin typeface="+mj-lt"/>
            </a:endParaRPr>
          </a:p>
        </p:txBody>
      </p:sp>
      <p:sp>
        <p:nvSpPr>
          <p:cNvPr id="2" name="Google Shape;179;p7">
            <a:extLst>
              <a:ext uri="{FF2B5EF4-FFF2-40B4-BE49-F238E27FC236}">
                <a16:creationId xmlns:a16="http://schemas.microsoft.com/office/drawing/2014/main" id="{45C2122E-3E6B-096F-3CD3-6ECE6AC92211}"/>
              </a:ext>
            </a:extLst>
          </p:cNvPr>
          <p:cNvSpPr txBox="1"/>
          <p:nvPr/>
        </p:nvSpPr>
        <p:spPr>
          <a:xfrm>
            <a:off x="5447532" y="4377753"/>
            <a:ext cx="1614196" cy="9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Proportionnal</a:t>
            </a:r>
            <a:endParaRPr lang="fr-FR" noProof="0" dirty="0">
              <a:latin typeface="+mj-lt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Additif    </a:t>
            </a:r>
            <a:endParaRPr lang="fr-FR" noProof="0" dirty="0">
              <a:latin typeface="+mj-lt"/>
            </a:endParaRPr>
          </a:p>
          <a:p>
            <a:pPr marL="91440" marR="0" lvl="0" indent="-12700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Combined</a:t>
            </a:r>
            <a:endParaRPr lang="fr-FR" noProof="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84;p7">
            <a:extLst>
              <a:ext uri="{FF2B5EF4-FFF2-40B4-BE49-F238E27FC236}">
                <a16:creationId xmlns:a16="http://schemas.microsoft.com/office/drawing/2014/main" id="{B813ADB6-626F-2CE3-589F-1D927F1678C6}"/>
              </a:ext>
            </a:extLst>
          </p:cNvPr>
          <p:cNvSpPr/>
          <p:nvPr/>
        </p:nvSpPr>
        <p:spPr>
          <a:xfrm>
            <a:off x="5447532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Residual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Error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Model</a:t>
            </a:r>
            <a:endParaRPr lang="fr-FR" noProof="0" dirty="0">
              <a:latin typeface="+mj-lt"/>
            </a:endParaRPr>
          </a:p>
        </p:txBody>
      </p:sp>
      <p:sp>
        <p:nvSpPr>
          <p:cNvPr id="4" name="Google Shape;189;p7">
            <a:extLst>
              <a:ext uri="{FF2B5EF4-FFF2-40B4-BE49-F238E27FC236}">
                <a16:creationId xmlns:a16="http://schemas.microsoft.com/office/drawing/2014/main" id="{2052DA47-9947-6C2B-B763-1CC470C8C5F2}"/>
              </a:ext>
            </a:extLst>
          </p:cNvPr>
          <p:cNvSpPr/>
          <p:nvPr/>
        </p:nvSpPr>
        <p:spPr>
          <a:xfrm>
            <a:off x="7836588" y="3218944"/>
            <a:ext cx="1614196" cy="94239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Covariates</a:t>
            </a:r>
            <a: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br>
              <a:rPr lang="fr-FR" noProof="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fr-FR" noProof="0" dirty="0" err="1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effect</a:t>
            </a:r>
            <a:endParaRPr lang="fr-FR" noProof="0" dirty="0">
              <a:latin typeface="+mj-lt"/>
            </a:endParaRPr>
          </a:p>
        </p:txBody>
      </p:sp>
      <p:sp>
        <p:nvSpPr>
          <p:cNvPr id="5" name="Google Shape;179;p7">
            <a:extLst>
              <a:ext uri="{FF2B5EF4-FFF2-40B4-BE49-F238E27FC236}">
                <a16:creationId xmlns:a16="http://schemas.microsoft.com/office/drawing/2014/main" id="{F952044C-1E7E-4C1E-B645-F61D892BADC6}"/>
              </a:ext>
            </a:extLst>
          </p:cNvPr>
          <p:cNvSpPr txBox="1"/>
          <p:nvPr/>
        </p:nvSpPr>
        <p:spPr>
          <a:xfrm>
            <a:off x="7576886" y="2740302"/>
            <a:ext cx="2133599" cy="47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Age,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Sex</a:t>
            </a:r>
            <a:r>
              <a:rPr lang="fr-FR" noProof="0" dirty="0">
                <a:latin typeface="+mj-lt"/>
                <a:ea typeface="Calibri"/>
                <a:cs typeface="Calibri"/>
                <a:sym typeface="Calibri"/>
              </a:rPr>
              <a:t>, </a:t>
            </a:r>
            <a:r>
              <a:rPr lang="fr-FR" noProof="0" dirty="0" err="1">
                <a:latin typeface="+mj-lt"/>
                <a:ea typeface="Calibri"/>
                <a:cs typeface="Calibri"/>
                <a:sym typeface="Calibri"/>
              </a:rPr>
              <a:t>Weight</a:t>
            </a:r>
            <a:endParaRPr lang="fr-FR" noProof="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C0904-3F26-CBA1-7AA9-BFEB6226961D}"/>
              </a:ext>
            </a:extLst>
          </p:cNvPr>
          <p:cNvSpPr txBox="1"/>
          <p:nvPr/>
        </p:nvSpPr>
        <p:spPr>
          <a:xfrm>
            <a:off x="7171109" y="5476890"/>
            <a:ext cx="4663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Check one last time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forward</a:t>
            </a:r>
            <a:r>
              <a:rPr lang="fr-FR" dirty="0"/>
              <a:t>/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bootstrap for stability (x500 in general)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A3FBA-95E9-2715-22C5-AB57F1C82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486275"/>
            <a:ext cx="53340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81150"/>
            <a:ext cx="5334000" cy="219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3967608"/>
            <a:ext cx="5334000" cy="158859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Bootstrap: Testing the durability of the model</a:t>
            </a:r>
            <a:endParaRPr dirty="0"/>
          </a:p>
        </p:txBody>
      </p:sp>
      <p:sp>
        <p:nvSpPr>
          <p:cNvPr id="88" name="Google Shape;88;p13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476250" y="1581150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"Virtual Cloning" (Re-sampling)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476250" y="2085975"/>
            <a:ext cx="5334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can we know if our model is robust or if it was just lucky with our 50 patients?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476250" y="2886075"/>
            <a:ext cx="5334000" cy="150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take the original study.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create 1000 new virtual studies by randomly selecting patients (with replacement).</a:t>
            </a:r>
          </a:p>
          <a:p>
            <a:pPr marL="342900" marR="0" lvl="0" indent="-3429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run the model 1000 times.</a:t>
            </a:r>
            <a:endParaRPr lang="fr-FR" sz="1600"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771525" y="4724400"/>
            <a:ext cx="4800600" cy="1228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4D40"/>
                </a:solidFill>
                <a:latin typeface="Lato"/>
                <a:ea typeface="Lato"/>
                <a:cs typeface="Lato"/>
                <a:sym typeface="Lato"/>
              </a:rPr>
              <a:t>Clinical Translation: </a:t>
            </a:r>
            <a:r>
              <a:rPr lang="en-US" sz="1500" i="0" u="none" strike="noStrike" cap="none" dirty="0">
                <a:solidFill>
                  <a:srgbClr val="004D40"/>
                </a:solidFill>
                <a:latin typeface="Lato"/>
                <a:ea typeface="Lato"/>
                <a:cs typeface="Lato"/>
                <a:sym typeface="Lato"/>
              </a:rPr>
              <a:t>This allows us to calculate the </a:t>
            </a:r>
            <a:r>
              <a:rPr lang="en-US" sz="1500" b="1" i="0" u="none" strike="noStrike" cap="none" dirty="0">
                <a:solidFill>
                  <a:srgbClr val="004D40"/>
                </a:solidFill>
                <a:latin typeface="Lato"/>
                <a:ea typeface="Lato"/>
                <a:cs typeface="Lato"/>
                <a:sym typeface="Lato"/>
              </a:rPr>
              <a:t>Confidence Interval </a:t>
            </a:r>
            <a:r>
              <a:rPr lang="en-US" sz="1500" i="0" u="none" strike="noStrike" cap="none" dirty="0">
                <a:solidFill>
                  <a:srgbClr val="004D40"/>
                </a:solidFill>
                <a:latin typeface="Lato"/>
                <a:ea typeface="Lato"/>
                <a:cs typeface="Lato"/>
                <a:sym typeface="Lato"/>
              </a:rPr>
              <a:t>(CI) of our parameters. We don't just want an average value; we want to know the margin of error.</a:t>
            </a:r>
            <a:endParaRPr dirty="0"/>
          </a:p>
        </p:txBody>
      </p:sp>
      <p:pic>
        <p:nvPicPr>
          <p:cNvPr id="98" name="Google Shape;98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1581150"/>
            <a:ext cx="5334000" cy="21959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6534150" y="4291458"/>
            <a:ext cx="50292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3366"/>
                </a:solidFill>
                <a:latin typeface="Lato"/>
                <a:ea typeface="Lato"/>
                <a:cs typeface="Lato"/>
                <a:sym typeface="Lato"/>
              </a:rPr>
              <a:t>Expected results :</a:t>
            </a:r>
            <a:endParaRPr dirty="0"/>
          </a:p>
        </p:txBody>
      </p:sp>
      <p:sp>
        <p:nvSpPr>
          <p:cNvPr id="100" name="Google Shape;100;p13"/>
          <p:cNvSpPr txBox="1"/>
          <p:nvPr/>
        </p:nvSpPr>
        <p:spPr>
          <a:xfrm>
            <a:off x="6534150" y="4718149"/>
            <a:ext cx="502920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 = 5 L/h [IC 95% : 4.8 – 5.2]</a:t>
            </a:r>
            <a:endParaRPr/>
          </a:p>
        </p:txBody>
      </p:sp>
      <p:sp>
        <p:nvSpPr>
          <p:cNvPr id="101" name="Google Shape;101;p13"/>
          <p:cNvSpPr txBox="1"/>
          <p:nvPr/>
        </p:nvSpPr>
        <p:spPr>
          <a:xfrm>
            <a:off x="6534150" y="5095279"/>
            <a:ext cx="50292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59669"/>
                </a:solidFill>
                <a:latin typeface="Lato"/>
                <a:ea typeface="Lato"/>
                <a:cs typeface="Lato"/>
                <a:sym typeface="Lato"/>
              </a:rPr>
              <a:t>Narrow interval = Robust model</a:t>
            </a:r>
            <a:endParaRPr dirty="0"/>
          </a:p>
        </p:txBody>
      </p:sp>
      <p:pic>
        <p:nvPicPr>
          <p:cNvPr id="102" name="Google Shape;102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1525" y="479107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67662" y="5133379"/>
            <a:ext cx="114300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42BA6E-C563-2D09-B7B1-29A808A2BB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Pharmacodynamics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0" name="Picture 2" descr="Diagram of Fundamental Principles of Drug-Receptor Interactions( Pharmacodynamics) | Quizlet">
            <a:extLst>
              <a:ext uri="{FF2B5EF4-FFF2-40B4-BE49-F238E27FC236}">
                <a16:creationId xmlns:a16="http://schemas.microsoft.com/office/drawing/2014/main" id="{982B3521-B586-9F46-12F7-1D47FD9F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378" y="1457624"/>
            <a:ext cx="6083967" cy="456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2;p13">
            <a:extLst>
              <a:ext uri="{FF2B5EF4-FFF2-40B4-BE49-F238E27FC236}">
                <a16:creationId xmlns:a16="http://schemas.microsoft.com/office/drawing/2014/main" id="{2933AA9B-332F-705C-2F2F-A28EB59906F6}"/>
              </a:ext>
            </a:extLst>
          </p:cNvPr>
          <p:cNvSpPr txBox="1"/>
          <p:nvPr/>
        </p:nvSpPr>
        <p:spPr>
          <a:xfrm>
            <a:off x="413686" y="1695179"/>
            <a:ext cx="488983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ame workflow but the observed data are effects (it can be Creatinine, CRP, tumor growth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etc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</a:p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(the equations are a bit different)</a:t>
            </a:r>
            <a:endParaRPr lang="en-US" sz="1500" b="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And the abscise is not time but drug concentration</a:t>
            </a:r>
          </a:p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You can just link the models and do a joint modeling</a:t>
            </a:r>
          </a:p>
        </p:txBody>
      </p:sp>
      <p:pic>
        <p:nvPicPr>
          <p:cNvPr id="10" name="Picture 2" descr="Diagram of Fundamental Principles of Drug-Receptor Interactions( Pharmacodynamics) | Quizlet">
            <a:extLst>
              <a:ext uri="{FF2B5EF4-FFF2-40B4-BE49-F238E27FC236}">
                <a16:creationId xmlns:a16="http://schemas.microsoft.com/office/drawing/2014/main" id="{3134BF08-609A-D671-EC5A-2E4E628C0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3"/>
          <a:stretch/>
        </p:blipFill>
        <p:spPr bwMode="auto">
          <a:xfrm>
            <a:off x="5782378" y="1457624"/>
            <a:ext cx="6083967" cy="25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DB77EA-0A7B-4C94-EAC3-EA7493A9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45" b="7487"/>
          <a:stretch/>
        </p:blipFill>
        <p:spPr>
          <a:xfrm>
            <a:off x="1193005" y="3676215"/>
            <a:ext cx="3080687" cy="29772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F4922-7F8A-C440-52AC-61C408670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8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Different types of effect :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68A2D-B2B4-9D7A-A058-4D879896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9" b="44499"/>
          <a:stretch/>
        </p:blipFill>
        <p:spPr>
          <a:xfrm>
            <a:off x="718904" y="3267721"/>
            <a:ext cx="10754192" cy="3207302"/>
          </a:xfrm>
          <a:prstGeom prst="rect">
            <a:avLst/>
          </a:prstGeom>
        </p:spPr>
      </p:pic>
      <p:sp>
        <p:nvSpPr>
          <p:cNvPr id="7" name="Google Shape;92;p13">
            <a:extLst>
              <a:ext uri="{FF2B5EF4-FFF2-40B4-BE49-F238E27FC236}">
                <a16:creationId xmlns:a16="http://schemas.microsoft.com/office/drawing/2014/main" id="{052CDD41-F7E2-7933-057D-7C64AE1FFF65}"/>
              </a:ext>
            </a:extLst>
          </p:cNvPr>
          <p:cNvSpPr txBox="1"/>
          <p:nvPr/>
        </p:nvSpPr>
        <p:spPr>
          <a:xfrm>
            <a:off x="2748095" y="2131699"/>
            <a:ext cx="603014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Different functions exist to link concentration to effect. They become increasingly complex and comprehensive over time.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BB2A4-0503-3460-3295-3D65588617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3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Different types of effect :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68A2D-B2B4-9D7A-A058-4D8798969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360"/>
          <a:stretch/>
        </p:blipFill>
        <p:spPr>
          <a:xfrm>
            <a:off x="1421648" y="1360724"/>
            <a:ext cx="8993214" cy="2240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9FAD6F-7DA2-836D-3C51-85A3FC58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503" y="3928725"/>
            <a:ext cx="4375133" cy="2665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8D5AD-372C-BA7D-577B-C4DDCDE17D2C}"/>
              </a:ext>
            </a:extLst>
          </p:cNvPr>
          <p:cNvSpPr txBox="1"/>
          <p:nvPr/>
        </p:nvSpPr>
        <p:spPr>
          <a:xfrm>
            <a:off x="1040909" y="4595463"/>
            <a:ext cx="4523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Changing the value of a parameter can modify the entire curve, allowing it to adapt. However, the more complex the model, the more data is needed.</a:t>
            </a:r>
            <a:endParaRPr lang="fr-F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CC503-31EF-D039-676A-DF579443D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98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Easy Trap 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76C8C-0CF9-983D-0A00-941449D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69" y="1883610"/>
            <a:ext cx="7530353" cy="4110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D1BFE3-BF22-80A7-F391-88B7837576D5}"/>
              </a:ext>
            </a:extLst>
          </p:cNvPr>
          <p:cNvSpPr txBox="1"/>
          <p:nvPr/>
        </p:nvSpPr>
        <p:spPr>
          <a:xfrm>
            <a:off x="708724" y="3310438"/>
            <a:ext cx="27026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If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only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have data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between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 and 80% of Emax, the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effect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seem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linear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loglinear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954ED2-6DC2-BC77-6524-6BD49F3F61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9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PK-PD modeling : Direct and Indirect Effects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211619-3D16-B757-8F1C-A5A44988E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945" y="3151676"/>
            <a:ext cx="2370360" cy="31834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F66975-5C7A-1F6E-A6A5-3A523857CCE2}"/>
              </a:ext>
            </a:extLst>
          </p:cNvPr>
          <p:cNvSpPr txBox="1"/>
          <p:nvPr/>
        </p:nvSpPr>
        <p:spPr>
          <a:xfrm>
            <a:off x="966609" y="1873333"/>
            <a:ext cx="3951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easiest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case : </a:t>
            </a:r>
          </a:p>
          <a:p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Same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Tmax for PK and PD</a:t>
            </a:r>
          </a:p>
          <a:p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Both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the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same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compartment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Easy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a model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from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before</a:t>
            </a:r>
            <a:r>
              <a:rPr lang="fr-FR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directly</a:t>
            </a:r>
            <a:endParaRPr lang="fr-F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E1089-2565-D0D7-A216-426D179D2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763" y="2895346"/>
            <a:ext cx="3018699" cy="36961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78372F-2B97-3D79-2FEC-9D7323B2298E}"/>
              </a:ext>
            </a:extLst>
          </p:cNvPr>
          <p:cNvSpPr txBox="1"/>
          <p:nvPr/>
        </p:nvSpPr>
        <p:spPr>
          <a:xfrm>
            <a:off x="7024437" y="1996444"/>
            <a:ext cx="413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More common: 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 </a:t>
            </a:r>
            <a:r>
              <a:rPr lang="en-US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Tmax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PK and PD</a:t>
            </a: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PK and PD are in different compartment.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CD000-6417-932E-674C-FAD344D19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01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Indirect Effect: 2 cases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86D68-6A57-7B66-C1A6-57568B96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59"/>
          <a:stretch/>
        </p:blipFill>
        <p:spPr>
          <a:xfrm>
            <a:off x="149817" y="2010835"/>
            <a:ext cx="2941127" cy="39247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F77FE-031C-7EEA-7D9B-48A4D7D23C72}"/>
              </a:ext>
            </a:extLst>
          </p:cNvPr>
          <p:cNvSpPr txBox="1"/>
          <p:nvPr/>
        </p:nvSpPr>
        <p:spPr>
          <a:xfrm>
            <a:off x="2905002" y="2149916"/>
            <a:ext cx="33130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Delayed formation of active agonist metabolites (maximum effect delayed).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Role of efflux proteins?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Sensitization: with repeated administration, an increase in the number of receptors ("upregulation").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Intermediate biochemical mechanisms: cascade reactions (protein synthesis) leading to the pharmacological effect.</a:t>
            </a:r>
            <a:endParaRPr lang="fr-F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4DB47C-5A46-D001-04D4-A8F53321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15"/>
          <a:stretch/>
        </p:blipFill>
        <p:spPr>
          <a:xfrm>
            <a:off x="6354306" y="2053458"/>
            <a:ext cx="2746752" cy="3882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0C2DAD-33B4-B51F-C7F0-D4BC38AF3952}"/>
              </a:ext>
            </a:extLst>
          </p:cNvPr>
          <p:cNvSpPr txBox="1"/>
          <p:nvPr/>
        </p:nvSpPr>
        <p:spPr>
          <a:xfrm>
            <a:off x="9039371" y="2149916"/>
            <a:ext cx="30028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Formation of antagonistic active metabolites (the effect decreases, while concentrations increase).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Decrease in the number of receptors ("downregulation"), saturation of ligand-receptor binding.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Physiological systems of negative feedback regulation (hormones).</a:t>
            </a:r>
          </a:p>
          <a:p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Role of influx proteins?</a:t>
            </a:r>
            <a:endParaRPr lang="fr-FR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5B82-7697-F5BD-8ED6-39FA2BCCCF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5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Indirect Effect : Schneider Model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A6154-8068-D59C-662A-3B41C6B2F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" y="2700479"/>
            <a:ext cx="3880222" cy="4064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8B733-E336-7EED-D3A7-7EE63E95CBF9}"/>
              </a:ext>
            </a:extLst>
          </p:cNvPr>
          <p:cNvSpPr txBox="1"/>
          <p:nvPr/>
        </p:nvSpPr>
        <p:spPr>
          <a:xfrm>
            <a:off x="476250" y="1640704"/>
            <a:ext cx="383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Easiest case : The « effect » compartment is the peripherical compartment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D2B3ED-9D16-862C-5276-D403227C10D3}"/>
              </a:ext>
            </a:extLst>
          </p:cNvPr>
          <p:cNvGrpSpPr/>
          <p:nvPr/>
        </p:nvGrpSpPr>
        <p:grpSpPr>
          <a:xfrm>
            <a:off x="8627493" y="2939302"/>
            <a:ext cx="3278644" cy="3345385"/>
            <a:chOff x="8316408" y="2982906"/>
            <a:chExt cx="3278644" cy="33453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575C2D-BE70-4A29-306F-C1098E2F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6408" y="2982906"/>
              <a:ext cx="3278644" cy="33453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85D7E9-EDA3-D912-74FC-130626CB1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27" t="32288" r="79466" b="61903"/>
            <a:stretch/>
          </p:blipFill>
          <p:spPr>
            <a:xfrm>
              <a:off x="8316409" y="3561489"/>
              <a:ext cx="524108" cy="23608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2007CD-53F9-8900-4BC3-D50CD2B0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87" t="32501" r="73929" b="59999"/>
            <a:stretch/>
          </p:blipFill>
          <p:spPr>
            <a:xfrm rot="5400000">
              <a:off x="8511557" y="3577980"/>
              <a:ext cx="236082" cy="539652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FB0671-D0A1-A0D1-54CD-BA51313985B6}"/>
              </a:ext>
            </a:extLst>
          </p:cNvPr>
          <p:cNvGrpSpPr/>
          <p:nvPr/>
        </p:nvGrpSpPr>
        <p:grpSpPr>
          <a:xfrm>
            <a:off x="4557146" y="3017030"/>
            <a:ext cx="4011440" cy="2977894"/>
            <a:chOff x="4296828" y="2908912"/>
            <a:chExt cx="4011440" cy="297789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6E2F32-7A24-AA6A-13DC-496021615216}"/>
                </a:ext>
              </a:extLst>
            </p:cNvPr>
            <p:cNvGrpSpPr/>
            <p:nvPr/>
          </p:nvGrpSpPr>
          <p:grpSpPr>
            <a:xfrm>
              <a:off x="4296828" y="2908912"/>
              <a:ext cx="4011440" cy="2977894"/>
              <a:chOff x="4296828" y="2908912"/>
              <a:chExt cx="4011440" cy="297789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15E888-6F47-9731-3BFB-DCA7F63693F9}"/>
                  </a:ext>
                </a:extLst>
              </p:cNvPr>
              <p:cNvGrpSpPr/>
              <p:nvPr/>
            </p:nvGrpSpPr>
            <p:grpSpPr>
              <a:xfrm>
                <a:off x="4340617" y="2908912"/>
                <a:ext cx="3967651" cy="2977894"/>
                <a:chOff x="4641976" y="2260860"/>
                <a:chExt cx="3967651" cy="2977894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AF9553D-9F34-CEEE-90EE-818E3DB671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61691"/>
                <a:stretch/>
              </p:blipFill>
              <p:spPr>
                <a:xfrm>
                  <a:off x="4729405" y="2260860"/>
                  <a:ext cx="3880222" cy="1556889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1C1CA23-D08A-3B55-D1A4-0F93EE0FE2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63757" t="34643" r="10647" b="14832"/>
                <a:stretch/>
              </p:blipFill>
              <p:spPr>
                <a:xfrm>
                  <a:off x="5256810" y="3548499"/>
                  <a:ext cx="839190" cy="1690255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6CE83AD-9853-6A39-3A41-CED7964878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7027" t="32288" r="79466" b="61903"/>
                <a:stretch/>
              </p:blipFill>
              <p:spPr>
                <a:xfrm>
                  <a:off x="4641976" y="2913436"/>
                  <a:ext cx="524108" cy="236083"/>
                </a:xfrm>
                <a:prstGeom prst="rect">
                  <a:avLst/>
                </a:prstGeom>
              </p:spPr>
            </p:pic>
          </p:grp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30AE701-0881-F219-160F-F7C2DF089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9987" t="32501" r="73929" b="59999"/>
              <a:stretch/>
            </p:blipFill>
            <p:spPr>
              <a:xfrm rot="5400000">
                <a:off x="4448613" y="3601829"/>
                <a:ext cx="236082" cy="53965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FC3AC9-78C3-8DCF-8D80-AC8850897408}"/>
                    </a:ext>
                  </a:extLst>
                </p:cNvPr>
                <p:cNvSpPr txBox="1"/>
                <p:nvPr/>
              </p:nvSpPr>
              <p:spPr>
                <a:xfrm>
                  <a:off x="5356192" y="4334996"/>
                  <a:ext cx="36874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1200" b="1" i="1" smtClean="0">
                                <a:solidFill>
                                  <a:srgbClr val="E232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200" b="1" i="0" smtClean="0">
                                <a:solidFill>
                                  <a:srgbClr val="E23222"/>
                                </a:solidFill>
                                <a:latin typeface="Cambria Math" panose="02040503050406030204" pitchFamily="18" charset="0"/>
                              </a:rPr>
                              <m:t>𝐤</m:t>
                            </m:r>
                          </m:e>
                          <m:sub>
                            <m:r>
                              <a:rPr lang="fr-FR" sz="1200" b="1" i="0" smtClean="0">
                                <a:solidFill>
                                  <a:srgbClr val="E23222"/>
                                </a:solidFill>
                                <a:latin typeface="Cambria Math" panose="02040503050406030204" pitchFamily="18" charset="0"/>
                              </a:rPr>
                              <m:t>𝟏𝐞</m:t>
                            </m:r>
                          </m:sub>
                        </m:sSub>
                      </m:oMath>
                    </m:oMathPara>
                  </a14:m>
                  <a:endParaRPr lang="fr-FR" sz="1200" b="1" dirty="0">
                    <a:solidFill>
                      <a:srgbClr val="E23222"/>
                    </a:solidFill>
                    <a:latin typeface="Arial Rounded MT Bold" panose="020F0704030504030204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FC3AC9-78C3-8DCF-8D80-AC88508974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192" y="4334996"/>
                  <a:ext cx="36874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3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18DB89-71B5-B5F7-8AD6-4D2E325E7CAC}"/>
              </a:ext>
            </a:extLst>
          </p:cNvPr>
          <p:cNvSpPr txBox="1"/>
          <p:nvPr/>
        </p:nvSpPr>
        <p:spPr>
          <a:xfrm>
            <a:off x="6263481" y="1640704"/>
            <a:ext cx="3832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 cases : The « effect » compartment is different from the PK compartments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E718D4-B61A-D610-9B94-5E6AB28BE4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68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Indirect 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Effect : The 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Turnover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A4136-7981-CF8B-7A15-96615049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194" y="1611331"/>
            <a:ext cx="7234518" cy="4705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BB1A8-2F82-402F-7B76-E34D6AC88E89}"/>
              </a:ext>
            </a:extLst>
          </p:cNvPr>
          <p:cNvSpPr txBox="1"/>
          <p:nvPr/>
        </p:nvSpPr>
        <p:spPr>
          <a:xfrm>
            <a:off x="624344" y="2901949"/>
            <a:ext cx="3244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In this model, we view the biological response R as a dynamic system in constant 'turnover.’ </a:t>
            </a:r>
          </a:p>
          <a:p>
            <a:r>
              <a:rPr lang="en-US" sz="16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Instead of the drug acting directly on the response, it acts on the processes that control it.</a:t>
            </a:r>
            <a:endParaRPr lang="fr-FR" sz="16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0BC2D6-F32A-C0D9-4099-63672BA2D0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Non-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Compartimental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Analysis (NCA)</a:t>
            </a:r>
            <a:endParaRPr dirty="0"/>
          </a:p>
        </p:txBody>
      </p:sp>
      <p:sp>
        <p:nvSpPr>
          <p:cNvPr id="124" name="Google Shape;124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A2A25-8345-7694-D4FC-95E812835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D9C7E-E65C-DFA8-1383-9D9D2FE29C50}"/>
              </a:ext>
            </a:extLst>
          </p:cNvPr>
          <p:cNvSpPr txBox="1"/>
          <p:nvPr/>
        </p:nvSpPr>
        <p:spPr>
          <a:xfrm>
            <a:off x="421750" y="1680793"/>
            <a:ext cx="5323812" cy="421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334155"/>
                </a:solidFill>
                <a:latin typeface="DM Sans"/>
              </a:rPr>
              <a:t>The "Model-Independent" Approach : </a:t>
            </a:r>
            <a:br>
              <a:rPr lang="en-US" sz="1500" b="1" dirty="0">
                <a:solidFill>
                  <a:srgbClr val="334155"/>
                </a:solidFill>
                <a:latin typeface="DM Sans"/>
              </a:rPr>
            </a:br>
            <a:r>
              <a:rPr lang="en-US" sz="1500" dirty="0">
                <a:solidFill>
                  <a:srgbClr val="334155"/>
                </a:solidFill>
                <a:latin typeface="DM Sans"/>
              </a:rPr>
              <a:t>NCA is a descriptive method that calculates PK parameters based purely on algebra and geometry, without assuming a specific compartment model.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334155"/>
                </a:solidFill>
                <a:latin typeface="DM Sans"/>
              </a:rPr>
              <a:t>Methodology</a:t>
            </a:r>
            <a:r>
              <a:rPr lang="en-US" sz="1500" dirty="0">
                <a:solidFill>
                  <a:srgbClr val="334155"/>
                </a:solidFill>
                <a:latin typeface="DM Sans"/>
              </a:rPr>
              <a:t>:</a:t>
            </a:r>
            <a:br>
              <a:rPr lang="en-US" sz="1500" dirty="0">
                <a:solidFill>
                  <a:srgbClr val="334155"/>
                </a:solidFill>
                <a:latin typeface="DM Sans"/>
              </a:rPr>
            </a:br>
            <a:r>
              <a:rPr lang="en-US" sz="1500" dirty="0">
                <a:solidFill>
                  <a:srgbClr val="334155"/>
                </a:solidFill>
                <a:latin typeface="DM Sans"/>
              </a:rPr>
              <a:t>It relies on the Trapezoidal Rule to calculate the area under the curve (AUC), which represents total drug exposure.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334155"/>
                </a:solidFill>
                <a:latin typeface="DM Sans"/>
              </a:rPr>
              <a:t>Key Metrics: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34155"/>
                </a:solidFill>
                <a:latin typeface="DM Sans"/>
              </a:rPr>
              <a:t>Cmax: </a:t>
            </a:r>
            <a:r>
              <a:rPr lang="en-US" sz="1500" dirty="0">
                <a:solidFill>
                  <a:srgbClr val="334155"/>
                </a:solidFill>
                <a:latin typeface="DM Sans"/>
              </a:rPr>
              <a:t>Maximum observed concentration.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rgbClr val="334155"/>
                </a:solidFill>
                <a:latin typeface="DM Sans"/>
              </a:rPr>
              <a:t>Tmax</a:t>
            </a:r>
            <a:r>
              <a:rPr lang="en-US" sz="1500" b="1" dirty="0">
                <a:solidFill>
                  <a:srgbClr val="334155"/>
                </a:solidFill>
                <a:latin typeface="DM Sans"/>
              </a:rPr>
              <a:t>: </a:t>
            </a:r>
            <a:r>
              <a:rPr lang="en-US" sz="1500" dirty="0">
                <a:solidFill>
                  <a:srgbClr val="334155"/>
                </a:solidFill>
                <a:latin typeface="DM Sans"/>
              </a:rPr>
              <a:t>Time of maximum concentration.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334155"/>
                </a:solidFill>
                <a:latin typeface="DM Sans"/>
              </a:rPr>
              <a:t>AUC: </a:t>
            </a:r>
            <a:r>
              <a:rPr lang="en-US" sz="1500" dirty="0">
                <a:solidFill>
                  <a:srgbClr val="334155"/>
                </a:solidFill>
                <a:latin typeface="DM Sans"/>
              </a:rPr>
              <a:t>Total exposure (Area Under the Curve).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715A9-D554-8CE8-EA23-9B646FA91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471" y="2332453"/>
            <a:ext cx="6195779" cy="33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79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Turnover Effe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295E9-7D2D-1E55-7287-1B2EAE7AC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43" y="1201177"/>
            <a:ext cx="10410914" cy="54361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6B26B-74F5-393E-F050-30D63AF41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37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And more..</a:t>
            </a:r>
            <a:endParaRPr lang="en-US" sz="3200" dirty="0"/>
          </a:p>
        </p:txBody>
      </p:sp>
      <p:sp>
        <p:nvSpPr>
          <p:cNvPr id="310" name="Google Shape;310;p2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E6B45-561A-BE21-A138-5B45087E5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021" y="1301676"/>
            <a:ext cx="4585367" cy="2205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90CC3-01FA-0737-9F6D-49B0D98AA4DF}"/>
              </a:ext>
            </a:extLst>
          </p:cNvPr>
          <p:cNvSpPr txBox="1"/>
          <p:nvPr/>
        </p:nvSpPr>
        <p:spPr>
          <a:xfrm>
            <a:off x="779930" y="1761585"/>
            <a:ext cx="3184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Indirect </a:t>
            </a:r>
            <a:r>
              <a:rPr lang="en-US" sz="140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Effet</a:t>
            </a:r>
            <a:r>
              <a:rPr lang="en-US" sz="14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with precursor</a:t>
            </a:r>
          </a:p>
          <a:p>
            <a:r>
              <a:rPr lang="en-US" b="1" dirty="0">
                <a:solidFill>
                  <a:srgbClr val="003366"/>
                </a:solidFill>
                <a:latin typeface="Merriweather"/>
                <a:sym typeface="Merriweather"/>
              </a:rPr>
              <a:t>Gamma distribution</a:t>
            </a:r>
          </a:p>
          <a:p>
            <a:r>
              <a:rPr lang="en-US" sz="1400" b="1" dirty="0">
                <a:solidFill>
                  <a:srgbClr val="003366"/>
                </a:solidFill>
                <a:latin typeface="Merriweather"/>
                <a:sym typeface="Merriweather"/>
              </a:rPr>
              <a:t>And more… </a:t>
            </a:r>
            <a:endParaRPr lang="en-US" sz="1400" dirty="0"/>
          </a:p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1CA6E-21B2-E756-06E1-FA5B32E54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38" y="3638719"/>
            <a:ext cx="3664826" cy="2855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12464-5D8E-16D8-B31E-B3CCF6EFE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514" y="2951015"/>
            <a:ext cx="3332001" cy="35436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71076D-6BFB-1011-7E8E-A5B738B872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01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57200-5DEA-2984-E54F-ADBD8CA739F8}"/>
              </a:ext>
            </a:extLst>
          </p:cNvPr>
          <p:cNvSpPr txBox="1"/>
          <p:nvPr/>
        </p:nvSpPr>
        <p:spPr>
          <a:xfrm>
            <a:off x="3244646" y="2630977"/>
            <a:ext cx="5063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Pause ?</a:t>
            </a:r>
          </a:p>
          <a:p>
            <a:pPr algn="ctr"/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After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that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it’s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gonna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more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practical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example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fr-FR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dataset</a:t>
            </a:r>
            <a:r>
              <a:rPr lang="fr-FR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AAF2C-DE5D-84A7-AB19-5AB7F862B8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6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381250"/>
            <a:ext cx="3549699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7001" y="2381249"/>
            <a:ext cx="3568749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1149" y="2381250"/>
            <a:ext cx="3549699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Software Landscape</a:t>
            </a:r>
            <a:endParaRPr lang="en-US" dirty="0"/>
          </a:p>
        </p:txBody>
      </p:sp>
      <p:sp>
        <p:nvSpPr>
          <p:cNvPr id="371" name="Google Shape;371;p2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7"/>
          <p:cNvSpPr txBox="1"/>
          <p:nvPr/>
        </p:nvSpPr>
        <p:spPr>
          <a:xfrm>
            <a:off x="1600944" y="3409950"/>
            <a:ext cx="130016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NONMEM</a:t>
            </a:r>
            <a:endParaRPr/>
          </a:p>
        </p:txBody>
      </p:sp>
      <p:sp>
        <p:nvSpPr>
          <p:cNvPr id="373" name="Google Shape;373;p27"/>
          <p:cNvSpPr txBox="1"/>
          <p:nvPr/>
        </p:nvSpPr>
        <p:spPr>
          <a:xfrm>
            <a:off x="771525" y="4057650"/>
            <a:ext cx="29591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historical reference. Regulatory "Gold Standard". Complex (Pure Code).</a:t>
            </a:r>
            <a:endParaRPr dirty="0"/>
          </a:p>
        </p:txBody>
      </p:sp>
      <p:sp>
        <p:nvSpPr>
          <p:cNvPr id="374" name="Google Shape;374;p27"/>
          <p:cNvSpPr txBox="1"/>
          <p:nvPr/>
        </p:nvSpPr>
        <p:spPr>
          <a:xfrm>
            <a:off x="5550931" y="3419475"/>
            <a:ext cx="109013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Monolix</a:t>
            </a:r>
            <a:endParaRPr/>
          </a:p>
        </p:txBody>
      </p:sp>
      <p:sp>
        <p:nvSpPr>
          <p:cNvPr id="375" name="Google Shape;375;p27"/>
          <p:cNvSpPr txBox="1"/>
          <p:nvPr/>
        </p:nvSpPr>
        <p:spPr>
          <a:xfrm>
            <a:off x="4616499" y="4067175"/>
            <a:ext cx="29591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Graphical interface. Powerful SAEM algorithm. Ideal for beginners and visualization.</a:t>
            </a:r>
            <a:endParaRPr dirty="0"/>
          </a:p>
        </p:txBody>
      </p:sp>
      <p:sp>
        <p:nvSpPr>
          <p:cNvPr id="376" name="Google Shape;376;p27"/>
          <p:cNvSpPr txBox="1"/>
          <p:nvPr/>
        </p:nvSpPr>
        <p:spPr>
          <a:xfrm>
            <a:off x="9210883" y="3409950"/>
            <a:ext cx="1460182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 (nlmixr2)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8461474" y="4057650"/>
            <a:ext cx="29591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Open-source &amp; Free. Total flexibility. nlmixr2 for estimation, Mrgsolve for simulation.</a:t>
            </a:r>
            <a:endParaRPr dirty="0"/>
          </a:p>
        </p:txBody>
      </p:sp>
      <p:pic>
        <p:nvPicPr>
          <p:cNvPr id="378" name="Google Shape;378;p2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93850" y="27241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38825" y="2733675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83799" y="2724150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328;p25">
            <a:extLst>
              <a:ext uri="{FF2B5EF4-FFF2-40B4-BE49-F238E27FC236}">
                <a16:creationId xmlns:a16="http://schemas.microsoft.com/office/drawing/2014/main" id="{8716FE8D-AA5E-4B60-9968-EE59041FCA31}"/>
              </a:ext>
            </a:extLst>
          </p:cNvPr>
          <p:cNvSpPr txBox="1"/>
          <p:nvPr/>
        </p:nvSpPr>
        <p:spPr>
          <a:xfrm>
            <a:off x="525826" y="1538287"/>
            <a:ext cx="112395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do, of course, have software to help us.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D12F1F-15EF-54AA-F9A4-9D2CF2DF13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Estimation: How does the software "learn"?</a:t>
            </a:r>
            <a:endParaRPr dirty="0"/>
          </a:p>
        </p:txBody>
      </p:sp>
      <p:sp>
        <p:nvSpPr>
          <p:cNvPr id="327" name="Google Shape;327;p2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476250" y="1303898"/>
            <a:ext cx="11239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Now that the model is built, how do we find the parameters?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provide the raw data, but in a highly codified format.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630B35-7046-400C-B386-694EBA6AA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188372"/>
              </p:ext>
            </p:extLst>
          </p:nvPr>
        </p:nvGraphicFramePr>
        <p:xfrm>
          <a:off x="895965" y="2165140"/>
          <a:ext cx="8321040" cy="4525956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924560">
                  <a:extLst>
                    <a:ext uri="{9D8B030D-6E8A-4147-A177-3AD203B41FA5}">
                      <a16:colId xmlns:a16="http://schemas.microsoft.com/office/drawing/2014/main" val="264375048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51523327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600239576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674562056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504539680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875364500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400091054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142672708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1482240623"/>
                    </a:ext>
                  </a:extLst>
                </a:gridCol>
              </a:tblGrid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CYP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HT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SEX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AMT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EVID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48950880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-0.51189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05606689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18.01827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713276699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-0.51189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95747019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18.01827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89830007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0.333333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30.15817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876791119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0.666667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44.24434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874953240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64.65023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090789683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68.04197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18583688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43.33467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84714172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44.46657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54594190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32.27944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175812173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27.94903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917612004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29.7581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24.33938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403952697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0.440721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845237483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7.093868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08105523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0.440721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128979470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7.093868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929735843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0.333333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12.07626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949566889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0.666667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26.77159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2900826865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42.91382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242395139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41.36653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977739276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39.45124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4038267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18.26694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3349623351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18.03305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041030894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12.51075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4253106696"/>
                  </a:ext>
                </a:extLst>
              </a:tr>
              <a:tr h="167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31.07929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9.503914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/>
                </a:tc>
                <a:extLst>
                  <a:ext uri="{0D108BD9-81ED-4DB2-BD59-A6C34878D82A}">
                    <a16:rowId xmlns:a16="http://schemas.microsoft.com/office/drawing/2014/main" val="13642951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9B9374-F4CE-C05D-EE50-03FAB201F5A7}"/>
              </a:ext>
            </a:extLst>
          </p:cNvPr>
          <p:cNvSpPr txBox="1"/>
          <p:nvPr/>
        </p:nvSpPr>
        <p:spPr>
          <a:xfrm>
            <a:off x="9317293" y="3000303"/>
            <a:ext cx="2805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</a:t>
            </a:r>
            <a:r>
              <a:rPr lang="fr-FR" dirty="0"/>
              <a:t> : Patients’ ID</a:t>
            </a:r>
          </a:p>
          <a:p>
            <a:r>
              <a:rPr lang="fr-FR" b="1" dirty="0"/>
              <a:t>Time </a:t>
            </a:r>
            <a:r>
              <a:rPr lang="fr-FR" dirty="0"/>
              <a:t>: time</a:t>
            </a:r>
          </a:p>
          <a:p>
            <a:r>
              <a:rPr lang="fr-FR" b="1" dirty="0"/>
              <a:t>CYP</a:t>
            </a:r>
            <a:r>
              <a:rPr lang="fr-FR" dirty="0"/>
              <a:t> : a </a:t>
            </a:r>
            <a:r>
              <a:rPr lang="fr-FR" dirty="0" err="1"/>
              <a:t>categorical</a:t>
            </a:r>
            <a:r>
              <a:rPr lang="fr-FR" dirty="0"/>
              <a:t> </a:t>
            </a:r>
            <a:r>
              <a:rPr lang="fr-FR" dirty="0" err="1"/>
              <a:t>covariate</a:t>
            </a:r>
            <a:endParaRPr lang="fr-FR" dirty="0"/>
          </a:p>
          <a:p>
            <a:r>
              <a:rPr lang="fr-FR" b="1" dirty="0"/>
              <a:t>HT</a:t>
            </a:r>
            <a:r>
              <a:rPr lang="fr-FR" dirty="0"/>
              <a:t> : a </a:t>
            </a:r>
            <a:r>
              <a:rPr lang="fr-FR" dirty="0" err="1"/>
              <a:t>continuous</a:t>
            </a:r>
            <a:r>
              <a:rPr lang="fr-FR" dirty="0"/>
              <a:t> </a:t>
            </a:r>
            <a:r>
              <a:rPr lang="fr-FR" dirty="0" err="1"/>
              <a:t>covariate</a:t>
            </a:r>
            <a:endParaRPr lang="fr-FR" dirty="0"/>
          </a:p>
          <a:p>
            <a:r>
              <a:rPr lang="fr-FR" b="1" dirty="0"/>
              <a:t>DV</a:t>
            </a:r>
            <a:r>
              <a:rPr lang="fr-FR" dirty="0"/>
              <a:t> : </a:t>
            </a:r>
            <a:r>
              <a:rPr lang="fr-FR" dirty="0" err="1"/>
              <a:t>Dependent</a:t>
            </a:r>
            <a:r>
              <a:rPr lang="fr-FR" dirty="0"/>
              <a:t> Variable (</a:t>
            </a:r>
            <a:r>
              <a:rPr lang="fr-FR" dirty="0" err="1"/>
              <a:t>Observed</a:t>
            </a:r>
            <a:r>
              <a:rPr lang="fr-FR" dirty="0"/>
              <a:t> data)</a:t>
            </a:r>
          </a:p>
          <a:p>
            <a:r>
              <a:rPr lang="fr-FR" b="1" dirty="0"/>
              <a:t>SEX </a:t>
            </a:r>
            <a:r>
              <a:rPr lang="fr-FR" dirty="0"/>
              <a:t>: an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categorical</a:t>
            </a:r>
            <a:r>
              <a:rPr lang="fr-FR" dirty="0"/>
              <a:t> </a:t>
            </a:r>
            <a:r>
              <a:rPr lang="fr-FR" dirty="0" err="1"/>
              <a:t>covariate</a:t>
            </a:r>
            <a:endParaRPr lang="fr-FR" dirty="0"/>
          </a:p>
          <a:p>
            <a:r>
              <a:rPr lang="fr-FR" b="1" dirty="0"/>
              <a:t>AMT </a:t>
            </a:r>
            <a:r>
              <a:rPr lang="fr-FR" dirty="0"/>
              <a:t>: </a:t>
            </a:r>
            <a:r>
              <a:rPr lang="fr-FR" dirty="0" err="1"/>
              <a:t>AMounT</a:t>
            </a:r>
            <a:r>
              <a:rPr lang="fr-FR" dirty="0"/>
              <a:t> (dose)</a:t>
            </a:r>
          </a:p>
          <a:p>
            <a:r>
              <a:rPr lang="fr-FR" b="1" dirty="0"/>
              <a:t>SS </a:t>
            </a:r>
            <a:r>
              <a:rPr lang="fr-FR" dirty="0"/>
              <a:t>: </a:t>
            </a:r>
            <a:r>
              <a:rPr lang="fr-FR" dirty="0" err="1"/>
              <a:t>Steady</a:t>
            </a:r>
            <a:r>
              <a:rPr lang="fr-FR" dirty="0"/>
              <a:t> State</a:t>
            </a:r>
          </a:p>
          <a:p>
            <a:r>
              <a:rPr lang="fr-FR" b="1" dirty="0"/>
              <a:t>EVID : </a:t>
            </a:r>
            <a:r>
              <a:rPr lang="fr-FR" dirty="0"/>
              <a:t>Observation or Administration line (0 or 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1C9227-6601-5D51-D188-027F4BB8BA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Estimation: How does the software "learn"?</a:t>
            </a:r>
            <a:endParaRPr lang="en-US" sz="3200" dirty="0"/>
          </a:p>
        </p:txBody>
      </p:sp>
      <p:sp>
        <p:nvSpPr>
          <p:cNvPr id="327" name="Google Shape;327;p2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476250" y="1438275"/>
            <a:ext cx="112395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Now that the model is built, how do we find the parameters?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are provided with a structural model that we want to test:</a:t>
            </a:r>
            <a:endParaRPr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4D4225-3B80-50C9-B5E5-6D6D1F78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92" y="2894488"/>
            <a:ext cx="5988616" cy="10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8A6AE-7294-6ADB-1337-D8C53CA55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917" y="1748648"/>
            <a:ext cx="5084175" cy="4895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5095B-5793-D32F-1A70-8A581B370377}"/>
              </a:ext>
            </a:extLst>
          </p:cNvPr>
          <p:cNvSpPr txBox="1"/>
          <p:nvPr/>
        </p:nvSpPr>
        <p:spPr>
          <a:xfrm>
            <a:off x="2187063" y="4196211"/>
            <a:ext cx="21971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/>
              <a:t>[LONGITUDINAL]</a:t>
            </a:r>
          </a:p>
          <a:p>
            <a:r>
              <a:rPr lang="fr-FR" sz="1000" dirty="0"/>
              <a:t>input = {</a:t>
            </a:r>
            <a:r>
              <a:rPr lang="fr-FR" sz="1000" dirty="0" err="1"/>
              <a:t>Vstd</a:t>
            </a:r>
            <a:r>
              <a:rPr lang="fr-FR" sz="1000" dirty="0"/>
              <a:t>, </a:t>
            </a:r>
            <a:r>
              <a:rPr lang="fr-FR" sz="1000" dirty="0" err="1"/>
              <a:t>Clstd</a:t>
            </a:r>
            <a:r>
              <a:rPr lang="fr-FR" sz="1000" dirty="0"/>
              <a:t>, POIDS, </a:t>
            </a:r>
            <a:r>
              <a:rPr lang="fr-FR" sz="1000" dirty="0" err="1"/>
              <a:t>gCL</a:t>
            </a:r>
            <a:r>
              <a:rPr lang="fr-FR" sz="1000" dirty="0"/>
              <a:t>}</a:t>
            </a:r>
          </a:p>
          <a:p>
            <a:r>
              <a:rPr lang="fr-FR" sz="1000" dirty="0"/>
              <a:t>POIDS    = {use=</a:t>
            </a:r>
            <a:r>
              <a:rPr lang="fr-FR" sz="1000" dirty="0" err="1"/>
              <a:t>regressor</a:t>
            </a:r>
            <a:r>
              <a:rPr lang="fr-FR" sz="1000" dirty="0"/>
              <a:t>}</a:t>
            </a:r>
          </a:p>
          <a:p>
            <a:endParaRPr lang="fr-FR" sz="1000" dirty="0"/>
          </a:p>
          <a:p>
            <a:r>
              <a:rPr lang="fr-FR" sz="1000" dirty="0"/>
              <a:t>PK:</a:t>
            </a:r>
          </a:p>
          <a:p>
            <a:r>
              <a:rPr lang="fr-FR" sz="1000" dirty="0"/>
              <a:t>; PK model </a:t>
            </a:r>
            <a:r>
              <a:rPr lang="fr-FR" sz="1000" dirty="0" err="1"/>
              <a:t>definition</a:t>
            </a:r>
            <a:endParaRPr lang="fr-FR" sz="1000" dirty="0"/>
          </a:p>
          <a:p>
            <a:r>
              <a:rPr lang="fr-FR" sz="1000" dirty="0"/>
              <a:t>V = </a:t>
            </a:r>
            <a:r>
              <a:rPr lang="fr-FR" sz="1000" dirty="0" err="1"/>
              <a:t>Vstd</a:t>
            </a:r>
            <a:r>
              <a:rPr lang="fr-FR" sz="1000" dirty="0"/>
              <a:t> * (POIDS/1384)</a:t>
            </a:r>
          </a:p>
          <a:p>
            <a:r>
              <a:rPr lang="fr-FR" sz="1000" dirty="0"/>
              <a:t>Cl = </a:t>
            </a:r>
            <a:r>
              <a:rPr lang="fr-FR" sz="1000" dirty="0" err="1"/>
              <a:t>Clstd</a:t>
            </a:r>
            <a:r>
              <a:rPr lang="fr-FR" sz="1000" dirty="0"/>
              <a:t> * (POIDS/1384)^</a:t>
            </a:r>
            <a:r>
              <a:rPr lang="fr-FR" sz="1000" dirty="0" err="1"/>
              <a:t>gCL</a:t>
            </a:r>
            <a:endParaRPr lang="fr-FR" sz="1000" dirty="0"/>
          </a:p>
          <a:p>
            <a:r>
              <a:rPr lang="fr-FR" sz="1000" dirty="0"/>
              <a:t>Cc = </a:t>
            </a:r>
            <a:r>
              <a:rPr lang="fr-FR" sz="1000" dirty="0" err="1"/>
              <a:t>pkmodel</a:t>
            </a:r>
            <a:r>
              <a:rPr lang="fr-FR" sz="1000" dirty="0"/>
              <a:t>(V, Cl)</a:t>
            </a:r>
          </a:p>
          <a:p>
            <a:endParaRPr lang="fr-FR" sz="1000" dirty="0"/>
          </a:p>
          <a:p>
            <a:r>
              <a:rPr lang="fr-FR" sz="1000" dirty="0"/>
              <a:t>OUTPUT:</a:t>
            </a:r>
          </a:p>
          <a:p>
            <a:r>
              <a:rPr lang="fr-FR" sz="1000" dirty="0"/>
              <a:t>output = {Cc}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FA2B22-5380-E2A2-8C16-BC4557CC9B67}"/>
              </a:ext>
            </a:extLst>
          </p:cNvPr>
          <p:cNvSpPr txBox="1"/>
          <p:nvPr/>
        </p:nvSpPr>
        <p:spPr>
          <a:xfrm>
            <a:off x="438992" y="2365950"/>
            <a:ext cx="41954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Using</a:t>
            </a: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a </a:t>
            </a:r>
            <a:r>
              <a:rPr lang="fr-FR" sz="15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library</a:t>
            </a: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(</a:t>
            </a:r>
            <a:r>
              <a:rPr lang="fr-FR" sz="15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here</a:t>
            </a: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</a:t>
            </a:r>
            <a:r>
              <a:rPr lang="fr-FR" sz="15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it’s</a:t>
            </a: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</a:t>
            </a:r>
            <a:r>
              <a:rPr lang="fr-FR" sz="15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Monolix’s</a:t>
            </a:r>
            <a:r>
              <a:rPr lang="fr-FR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)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B7AAE7-E7FA-B3A0-0D55-C7808B6E2041}"/>
              </a:ext>
            </a:extLst>
          </p:cNvPr>
          <p:cNvSpPr txBox="1"/>
          <p:nvPr/>
        </p:nvSpPr>
        <p:spPr>
          <a:xfrm>
            <a:off x="6946859" y="1405748"/>
            <a:ext cx="6096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Coding </a:t>
            </a:r>
            <a:r>
              <a:rPr lang="fr-FR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ourselves</a:t>
            </a:r>
            <a:r>
              <a:rPr lang="fr-FR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: m</a:t>
            </a:r>
            <a:r>
              <a:rPr lang="fr-FR" sz="14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rgsolve </a:t>
            </a:r>
            <a:r>
              <a:rPr lang="fr-FR" sz="1400" dirty="0" err="1">
                <a:solidFill>
                  <a:srgbClr val="475569"/>
                </a:solidFill>
                <a:latin typeface="Lato"/>
                <a:ea typeface="Lato"/>
                <a:cs typeface="Lato"/>
              </a:rPr>
              <a:t>example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E8ED7-BF17-19EA-369C-32B65E257A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85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682182"/>
            <a:ext cx="5334000" cy="333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2682182"/>
            <a:ext cx="5334000" cy="333181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Estimation: How does the software "learn"?</a:t>
            </a:r>
            <a:endParaRPr lang="en-US" sz="3200" dirty="0"/>
          </a:p>
        </p:txBody>
      </p:sp>
      <p:sp>
        <p:nvSpPr>
          <p:cNvPr id="327" name="Google Shape;327;p2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476250" y="1438275"/>
            <a:ext cx="112395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Now that the model is built, how do we find the parameters? We will try to decrease the value of a function that serves as a criterion (distance between the curve and the points), called the likelihood. 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Two main algorithms are:</a:t>
            </a:r>
            <a:endParaRPr b="1" dirty="0"/>
          </a:p>
        </p:txBody>
      </p:sp>
      <p:sp>
        <p:nvSpPr>
          <p:cNvPr id="329" name="Google Shape;329;p25"/>
          <p:cNvSpPr txBox="1"/>
          <p:nvPr/>
        </p:nvSpPr>
        <p:spPr>
          <a:xfrm>
            <a:off x="857250" y="3015557"/>
            <a:ext cx="485060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FOCE-I</a:t>
            </a:r>
            <a:endParaRPr/>
          </a:p>
        </p:txBody>
      </p:sp>
      <p:sp>
        <p:nvSpPr>
          <p:cNvPr id="330" name="Google Shape;330;p25"/>
          <p:cNvSpPr txBox="1"/>
          <p:nvPr/>
        </p:nvSpPr>
        <p:spPr>
          <a:xfrm>
            <a:off x="857250" y="3501332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First Order Conditional Estimation</a:t>
            </a:r>
            <a:endParaRPr/>
          </a:p>
        </p:txBody>
      </p:sp>
      <p:sp>
        <p:nvSpPr>
          <p:cNvPr id="331" name="Google Shape;331;p25"/>
          <p:cNvSpPr txBox="1"/>
          <p:nvPr/>
        </p:nvSpPr>
        <p:spPr>
          <a:xfrm>
            <a:off x="857250" y="3966122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old school (NONMEM). Deterministic.</a:t>
            </a:r>
            <a:endParaRPr lang="en-US" dirty="0"/>
          </a:p>
        </p:txBody>
      </p:sp>
      <p:sp>
        <p:nvSpPr>
          <p:cNvPr id="332" name="Google Shape;332;p25"/>
          <p:cNvSpPr txBox="1"/>
          <p:nvPr/>
        </p:nvSpPr>
        <p:spPr>
          <a:xfrm>
            <a:off x="6762750" y="3015557"/>
            <a:ext cx="485060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SAEM</a:t>
            </a:r>
            <a:endParaRPr/>
          </a:p>
        </p:txBody>
      </p:sp>
      <p:sp>
        <p:nvSpPr>
          <p:cNvPr id="333" name="Google Shape;333;p25"/>
          <p:cNvSpPr txBox="1"/>
          <p:nvPr/>
        </p:nvSpPr>
        <p:spPr>
          <a:xfrm>
            <a:off x="6762750" y="3501332"/>
            <a:ext cx="4619625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Stochastic Approximation EM</a:t>
            </a:r>
            <a:endParaRPr/>
          </a:p>
        </p:txBody>
      </p:sp>
      <p:sp>
        <p:nvSpPr>
          <p:cNvPr id="334" name="Google Shape;334;p25"/>
          <p:cNvSpPr txBox="1"/>
          <p:nvPr/>
        </p:nvSpPr>
        <p:spPr>
          <a:xfrm>
            <a:off x="6762750" y="3966122"/>
            <a:ext cx="46196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modern method (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Monolix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, nlmixr2).</a:t>
            </a:r>
            <a:endParaRPr dirty="0"/>
          </a:p>
        </p:txBody>
      </p:sp>
      <p:sp>
        <p:nvSpPr>
          <p:cNvPr id="336" name="Google Shape;336;p25"/>
          <p:cNvSpPr txBox="1"/>
          <p:nvPr/>
        </p:nvSpPr>
        <p:spPr>
          <a:xfrm>
            <a:off x="857250" y="4348089"/>
            <a:ext cx="42386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Fast for simple models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Can get stuck in a "local minimum"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Sensitive to initial data</a:t>
            </a:r>
            <a:endParaRPr lang="en-US" sz="1500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6762750" y="4423322"/>
            <a:ext cx="485060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60000"/>
              </a:lnSpc>
              <a:buNone/>
              <a:defRPr sz="1500">
                <a:solidFill>
                  <a:srgbClr val="475569"/>
                </a:solidFill>
                <a:latin typeface="Lato"/>
                <a:ea typeface="Lato"/>
                <a:cs typeface="Lato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Lato"/>
              </a:rPr>
              <a:t>Explore the space randomly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Lato"/>
              </a:rPr>
              <a:t>Find the global optimum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Lato"/>
              </a:rPr>
              <a:t>Much more robust for complex models</a:t>
            </a: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FD04B-B24E-DF81-588D-AEDBE93BA8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12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Estimation : What’s the SAEM?</a:t>
            </a:r>
            <a:endParaRPr dirty="0"/>
          </a:p>
        </p:txBody>
      </p:sp>
      <p:sp>
        <p:nvSpPr>
          <p:cNvPr id="327" name="Google Shape;327;p2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11F6B-D1E2-432A-A00F-BA45D9FC7F09}"/>
              </a:ext>
            </a:extLst>
          </p:cNvPr>
          <p:cNvSpPr/>
          <p:nvPr/>
        </p:nvSpPr>
        <p:spPr>
          <a:xfrm>
            <a:off x="8282940" y="286504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b="1" dirty="0">
                <a:solidFill>
                  <a:srgbClr val="E6EDF3"/>
                </a:solidFill>
                <a:latin typeface="Inter" panose="020B0604020202020204" charset="0"/>
              </a:rPr>
              <a:t>c</a:t>
            </a:r>
            <a:endParaRPr lang="fr-FR" dirty="0">
              <a:solidFill>
                <a:srgbClr val="8B949E"/>
              </a:solidFill>
              <a:latin typeface="Inter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24971F-271D-4007-AFD2-4504DED9AB1E}"/>
              </a:ext>
            </a:extLst>
          </p:cNvPr>
          <p:cNvSpPr/>
          <p:nvPr/>
        </p:nvSpPr>
        <p:spPr>
          <a:xfrm>
            <a:off x="3698545" y="5038218"/>
            <a:ext cx="4659630" cy="16554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Step M: Maximization 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Action: The system updates the population parameters theta using Maximum Likelihood Estimation.</a:t>
            </a:r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Result: The new "average" population parameters are obtained (e.g., the mean clearance of all patients), which will serve as the basis for the next iteration.</a:t>
            </a:r>
            <a:endParaRPr lang="fr-FR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9DF479-BFDA-4B3B-92BA-25BE63A83DFB}"/>
              </a:ext>
            </a:extLst>
          </p:cNvPr>
          <p:cNvSpPr/>
          <p:nvPr/>
        </p:nvSpPr>
        <p:spPr>
          <a:xfrm>
            <a:off x="130457" y="2779562"/>
            <a:ext cx="5171948" cy="14219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S: Exploration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Action: The system randomly selects plausible individual parameters based on current observations and population parameters estimated in the previous step.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Goal: To reconstruct the missing information (latent variables) through stochastic sampling.</a:t>
            </a:r>
            <a:endParaRPr lang="fr-FR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E16F9-B31A-4FF7-952C-628DAD924F59}"/>
              </a:ext>
            </a:extLst>
          </p:cNvPr>
          <p:cNvSpPr/>
          <p:nvPr/>
        </p:nvSpPr>
        <p:spPr>
          <a:xfrm>
            <a:off x="3144644" y="1147584"/>
            <a:ext cx="5767433" cy="1198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A1: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Behavior: The system has "no memory." It completely forgets the previous iteration to fully accept the new simulation.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Objective: To allow parameters to jump abruptly from one value to another to escape local minima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3D178A-BA39-4CAE-B297-81ABD000CB26}"/>
              </a:ext>
            </a:extLst>
          </p:cNvPr>
          <p:cNvSpPr/>
          <p:nvPr/>
        </p:nvSpPr>
        <p:spPr>
          <a:xfrm>
            <a:off x="30480" y="5374459"/>
            <a:ext cx="1931670" cy="833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Initialization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BEF5A4-A53D-48E3-95EF-E91BF6DFB056}"/>
              </a:ext>
            </a:extLst>
          </p:cNvPr>
          <p:cNvSpPr/>
          <p:nvPr/>
        </p:nvSpPr>
        <p:spPr>
          <a:xfrm>
            <a:off x="6783831" y="2707814"/>
            <a:ext cx="5171948" cy="1565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Step A2: Smoothing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Behavior: The system becomes increasingly conservative. It calculates a weighted average between all accumulated historical data and the new simulation.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Objective: To progressively reduce stochastic variance (noise) to finely stabilize the estimates of the inter-individual variance Omega and the residual error sigma.</a:t>
            </a:r>
            <a:endParaRPr lang="fr-FR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27BC28-C2E7-4C3F-8A5C-FE453D887686}"/>
              </a:ext>
            </a:extLst>
          </p:cNvPr>
          <p:cNvSpPr/>
          <p:nvPr/>
        </p:nvSpPr>
        <p:spPr>
          <a:xfrm>
            <a:off x="9784080" y="5734085"/>
            <a:ext cx="1931670" cy="8334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Convergence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379BDEB1-9167-E947-2640-2D9CF96FE284}"/>
              </a:ext>
            </a:extLst>
          </p:cNvPr>
          <p:cNvCxnSpPr>
            <a:cxnSpLocks/>
            <a:stCxn id="5" idx="1"/>
            <a:endCxn id="20" idx="2"/>
          </p:cNvCxnSpPr>
          <p:nvPr/>
        </p:nvCxnSpPr>
        <p:spPr>
          <a:xfrm rot="10800000">
            <a:off x="2716431" y="4201554"/>
            <a:ext cx="982114" cy="16644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FDDC2A18-F854-6343-2B25-6FEB93FC85BB}"/>
              </a:ext>
            </a:extLst>
          </p:cNvPr>
          <p:cNvCxnSpPr>
            <a:cxnSpLocks/>
            <a:stCxn id="20" idx="0"/>
            <a:endCxn id="21" idx="1"/>
          </p:cNvCxnSpPr>
          <p:nvPr/>
        </p:nvCxnSpPr>
        <p:spPr>
          <a:xfrm rot="5400000" flipH="1" flipV="1">
            <a:off x="2414092" y="2049011"/>
            <a:ext cx="1032890" cy="4282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D099AB6-A216-E903-6C6C-58E7354149C8}"/>
              </a:ext>
            </a:extLst>
          </p:cNvPr>
          <p:cNvCxnSpPr>
            <a:cxnSpLocks/>
            <a:stCxn id="21" idx="3"/>
            <a:endCxn id="23" idx="0"/>
          </p:cNvCxnSpPr>
          <p:nvPr/>
        </p:nvCxnSpPr>
        <p:spPr>
          <a:xfrm>
            <a:off x="8912077" y="1746672"/>
            <a:ext cx="457728" cy="9611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CE3C6C-6CDB-46D1-1FEC-E52916681D4B}"/>
              </a:ext>
            </a:extLst>
          </p:cNvPr>
          <p:cNvCxnSpPr>
            <a:cxnSpLocks/>
            <a:stCxn id="23" idx="2"/>
            <a:endCxn id="5" idx="3"/>
          </p:cNvCxnSpPr>
          <p:nvPr/>
        </p:nvCxnSpPr>
        <p:spPr>
          <a:xfrm rot="5400000">
            <a:off x="8067663" y="4563814"/>
            <a:ext cx="1592654" cy="101163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05EED-B82E-BCD3-1972-A848B28E9ED9}"/>
              </a:ext>
            </a:extLst>
          </p:cNvPr>
          <p:cNvCxnSpPr>
            <a:stCxn id="22" idx="0"/>
          </p:cNvCxnSpPr>
          <p:nvPr/>
        </p:nvCxnSpPr>
        <p:spPr>
          <a:xfrm flipV="1">
            <a:off x="996315" y="4195522"/>
            <a:ext cx="576007" cy="1178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C7CEFA5-61E8-FBBF-D04A-8401D3F32F1E}"/>
              </a:ext>
            </a:extLst>
          </p:cNvPr>
          <p:cNvSpPr txBox="1"/>
          <p:nvPr/>
        </p:nvSpPr>
        <p:spPr>
          <a:xfrm>
            <a:off x="2716430" y="4572563"/>
            <a:ext cx="15270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No convergence </a:t>
            </a:r>
            <a:br>
              <a:rPr lang="fr-FR" sz="1100" dirty="0"/>
            </a:br>
            <a:r>
              <a:rPr lang="fr-FR" sz="1100" dirty="0">
                <a:sym typeface="Wingdings" panose="05000000000000000000" pitchFamily="2" charset="2"/>
              </a:rPr>
              <a:t> new </a:t>
            </a:r>
            <a:r>
              <a:rPr lang="fr-FR" sz="1100" dirty="0" err="1">
                <a:sym typeface="Wingdings" panose="05000000000000000000" pitchFamily="2" charset="2"/>
              </a:rPr>
              <a:t>prior</a:t>
            </a:r>
            <a:endParaRPr lang="fr-FR" sz="11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7F8B3B-B045-074E-6210-33010C660E84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282940" y="6150826"/>
            <a:ext cx="1501140" cy="57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067C125-5EE4-9049-A55C-E845A3BA4F0D}"/>
              </a:ext>
            </a:extLst>
          </p:cNvPr>
          <p:cNvSpPr txBox="1"/>
          <p:nvPr/>
        </p:nvSpPr>
        <p:spPr>
          <a:xfrm>
            <a:off x="210338" y="4687068"/>
            <a:ext cx="1289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sym typeface="Wingdings" panose="05000000000000000000" pitchFamily="2" charset="2"/>
              </a:rPr>
              <a:t>First </a:t>
            </a:r>
            <a:r>
              <a:rPr lang="fr-FR" sz="1100" dirty="0" err="1">
                <a:sym typeface="Wingdings" panose="05000000000000000000" pitchFamily="2" charset="2"/>
              </a:rPr>
              <a:t>prior</a:t>
            </a:r>
            <a:endParaRPr lang="fr-FR"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96E89-D8DE-D992-B7C6-8447909918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47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307;p24" descr="image.png">
            <a:extLst>
              <a:ext uri="{FF2B5EF4-FFF2-40B4-BE49-F238E27FC236}">
                <a16:creationId xmlns:a16="http://schemas.microsoft.com/office/drawing/2014/main" id="{B1FEAE2F-4FB9-4914-9790-9DC5A8E002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138" y="1293448"/>
            <a:ext cx="5525129" cy="499064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Numerical validation</a:t>
            </a:r>
            <a:endParaRPr dirty="0"/>
          </a:p>
        </p:txBody>
      </p:sp>
      <p:sp>
        <p:nvSpPr>
          <p:cNvPr id="392" name="Google Shape;392;p28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311;p24">
            <a:extLst>
              <a:ext uri="{FF2B5EF4-FFF2-40B4-BE49-F238E27FC236}">
                <a16:creationId xmlns:a16="http://schemas.microsoft.com/office/drawing/2014/main" id="{8DFDC5B3-F34A-477F-9F83-E1DD4645A538}"/>
              </a:ext>
            </a:extLst>
          </p:cNvPr>
          <p:cNvSpPr txBox="1"/>
          <p:nvPr/>
        </p:nvSpPr>
        <p:spPr>
          <a:xfrm>
            <a:off x="962139" y="1447514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rgbClr val="005088"/>
                </a:solidFill>
                <a:latin typeface="Merriweather"/>
                <a:sym typeface="Merriweather"/>
              </a:rPr>
              <a:t>The Likelihood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312;p24">
                <a:extLst>
                  <a:ext uri="{FF2B5EF4-FFF2-40B4-BE49-F238E27FC236}">
                    <a16:creationId xmlns:a16="http://schemas.microsoft.com/office/drawing/2014/main" id="{D1872728-F062-41D2-BEE7-47F6CEEEE391}"/>
                  </a:ext>
                </a:extLst>
              </p:cNvPr>
              <p:cNvSpPr txBox="1"/>
              <p:nvPr/>
            </p:nvSpPr>
            <p:spPr>
              <a:xfrm>
                <a:off x="868497" y="1974245"/>
                <a:ext cx="5227504" cy="4082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342900" marR="0" lvl="0" indent="-342900" algn="l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b="1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  <a:t>The basis: </a:t>
                </a:r>
                <a:r>
                  <a:rPr lang="en-US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  <a:t>Distance of observed points relative to the drawn curve </a:t>
                </a:r>
                <a:br>
                  <a:rPr lang="en-US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:r>
                  <a:rPr lang="en-US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Wingdings" panose="05000000000000000000" pitchFamily="2" charset="2"/>
                  </a:rPr>
                  <a:t> </a:t>
                </a:r>
                <a:r>
                  <a:rPr lang="en-US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  <a:t> RMSE / MSE / R²</a:t>
                </a:r>
              </a:p>
              <a:p>
                <a:pPr marL="342900" marR="0" lvl="0" indent="-342900" algn="l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b="1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  <a:t>The “objective” function criteria</a:t>
                </a:r>
                <a:br>
                  <a:rPr lang="en-US" b="1" i="0" u="none" strike="noStrike" cap="none" dirty="0">
                    <a:solidFill>
                      <a:srgbClr val="475569"/>
                    </a:solidFill>
                    <a:latin typeface="Lato"/>
                    <a:ea typeface="Lato"/>
                    <a:cs typeface="Lato"/>
                    <a:sym typeface="Lato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𝐶𝑟𝑖𝑡𝑒𝑟𝑖𝑎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=−2(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b="1" i="0" u="none" strike="noStrike" cap="none" dirty="0">
                  <a:solidFill>
                    <a:srgbClr val="475569"/>
                  </a:solidFill>
                  <a:latin typeface="Lato"/>
                  <a:ea typeface="Lato"/>
                  <a:cs typeface="Lato"/>
                  <a:sym typeface="Lato"/>
                </a:endParaRPr>
              </a:p>
              <a:p>
                <a:pPr marL="342900" marR="0" lvl="0" indent="-342900" algn="l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-US" b="1" dirty="0">
                    <a:solidFill>
                      <a:srgbClr val="475569"/>
                    </a:solidFill>
                    <a:latin typeface="Lato"/>
                    <a:sym typeface="Lato"/>
                  </a:rPr>
                  <a:t>Its derivatives: BIC / AIC… </a:t>
                </a:r>
              </a:p>
              <a:p>
                <a:pPr marR="0" lvl="0" algn="l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475569"/>
                    </a:solidFill>
                    <a:latin typeface="Lato"/>
                    <a:sym typeface="Lato"/>
                  </a:rPr>
                  <a:t>Penalize the number of parameters. Indeed, if we have 1000 parameters, we can create a curve that passes through all the points. </a:t>
                </a:r>
              </a:p>
              <a:p>
                <a:pPr marR="0" lvl="0" algn="l" rtl="0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srgbClr val="475569"/>
                    </a:solidFill>
                    <a:latin typeface="Lato"/>
                    <a:sym typeface="Wingdings" panose="05000000000000000000" pitchFamily="2" charset="2"/>
                  </a:rPr>
                  <a:t></a:t>
                </a:r>
                <a:r>
                  <a:rPr lang="en-US" dirty="0">
                    <a:solidFill>
                      <a:srgbClr val="475569"/>
                    </a:solidFill>
                    <a:latin typeface="Lato"/>
                    <a:sym typeface="Lato"/>
                  </a:rPr>
                  <a:t> Overfitting + poor parameter estimation</a:t>
                </a:r>
              </a:p>
            </p:txBody>
          </p:sp>
        </mc:Choice>
        <mc:Fallback xmlns="">
          <p:sp>
            <p:nvSpPr>
              <p:cNvPr id="22" name="Google Shape;312;p24">
                <a:extLst>
                  <a:ext uri="{FF2B5EF4-FFF2-40B4-BE49-F238E27FC236}">
                    <a16:creationId xmlns:a16="http://schemas.microsoft.com/office/drawing/2014/main" id="{D1872728-F062-41D2-BEE7-47F6CEEE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97" y="1974245"/>
                <a:ext cx="5227504" cy="4082464"/>
              </a:xfrm>
              <a:prstGeom prst="rect">
                <a:avLst/>
              </a:prstGeom>
              <a:blipFill>
                <a:blip r:embed="rId4"/>
                <a:stretch>
                  <a:fillRect l="-2098" b="-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oogle Shape;307;p24" descr="image.png">
            <a:extLst>
              <a:ext uri="{FF2B5EF4-FFF2-40B4-BE49-F238E27FC236}">
                <a16:creationId xmlns:a16="http://schemas.microsoft.com/office/drawing/2014/main" id="{E49D27A1-7536-4F80-A167-576F3F14064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5615" y="1293448"/>
            <a:ext cx="5525129" cy="499064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11;p24">
            <a:extLst>
              <a:ext uri="{FF2B5EF4-FFF2-40B4-BE49-F238E27FC236}">
                <a16:creationId xmlns:a16="http://schemas.microsoft.com/office/drawing/2014/main" id="{68ED4629-8CD6-4BFF-A404-868A10C58072}"/>
              </a:ext>
            </a:extLst>
          </p:cNvPr>
          <p:cNvSpPr txBox="1"/>
          <p:nvPr/>
        </p:nvSpPr>
        <p:spPr>
          <a:xfrm>
            <a:off x="6716616" y="1447514"/>
            <a:ext cx="485060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Other numerical criteria</a:t>
            </a:r>
            <a:endParaRPr dirty="0"/>
          </a:p>
        </p:txBody>
      </p:sp>
      <p:sp>
        <p:nvSpPr>
          <p:cNvPr id="27" name="Google Shape;312;p24">
            <a:extLst>
              <a:ext uri="{FF2B5EF4-FFF2-40B4-BE49-F238E27FC236}">
                <a16:creationId xmlns:a16="http://schemas.microsoft.com/office/drawing/2014/main" id="{712772C1-452A-4CDE-96D1-944F39208EFD}"/>
              </a:ext>
            </a:extLst>
          </p:cNvPr>
          <p:cNvSpPr txBox="1"/>
          <p:nvPr/>
        </p:nvSpPr>
        <p:spPr>
          <a:xfrm>
            <a:off x="6622974" y="1974245"/>
            <a:ext cx="5227504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srgbClr val="475569"/>
                </a:solidFill>
                <a:latin typeface="Lato"/>
                <a:sym typeface="Lato"/>
              </a:rPr>
              <a:t>Accurate estimation of parameters: </a:t>
            </a:r>
            <a:br>
              <a:rPr lang="en-US" b="1" dirty="0">
                <a:solidFill>
                  <a:srgbClr val="475569"/>
                </a:solidFill>
                <a:latin typeface="Lato"/>
                <a:sym typeface="Lato"/>
              </a:rPr>
            </a:br>
            <a:r>
              <a:rPr lang="en-US" dirty="0">
                <a:solidFill>
                  <a:srgbClr val="475569"/>
                </a:solidFill>
                <a:latin typeface="Lato"/>
                <a:sym typeface="Lato"/>
              </a:rPr>
              <a:t>RSE &lt; 30% – 50%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srgbClr val="475569"/>
                </a:solidFill>
                <a:latin typeface="Lato"/>
                <a:sym typeface="Lato"/>
              </a:rPr>
              <a:t>Scientific plausibility: </a:t>
            </a:r>
            <a:br>
              <a:rPr lang="en-US" b="1" dirty="0">
                <a:solidFill>
                  <a:srgbClr val="475569"/>
                </a:solidFill>
                <a:latin typeface="Lato"/>
                <a:sym typeface="Lato"/>
              </a:rPr>
            </a:br>
            <a:r>
              <a:rPr lang="en-US" dirty="0">
                <a:solidFill>
                  <a:srgbClr val="475569"/>
                </a:solidFill>
                <a:latin typeface="Lato"/>
                <a:sym typeface="Lato"/>
              </a:rPr>
              <a:t>No, hair color does not influence kidney function.</a:t>
            </a:r>
            <a:endParaRPr lang="en-US" b="1" dirty="0">
              <a:solidFill>
                <a:srgbClr val="475569"/>
              </a:solidFill>
              <a:latin typeface="Lato"/>
              <a:sym typeface="Lato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srgbClr val="475569"/>
                </a:solidFill>
                <a:latin typeface="Lato"/>
                <a:sym typeface="Lato"/>
              </a:rPr>
              <a:t>Shrinkage &lt; 30%: </a:t>
            </a:r>
            <a:br>
              <a:rPr lang="en-US" b="1" dirty="0">
                <a:solidFill>
                  <a:srgbClr val="475569"/>
                </a:solidFill>
                <a:latin typeface="Lato"/>
                <a:sym typeface="Lato"/>
              </a:rPr>
            </a:br>
            <a:r>
              <a:rPr lang="en-US" dirty="0">
                <a:solidFill>
                  <a:srgbClr val="475569"/>
                </a:solidFill>
                <a:latin typeface="Lato"/>
                <a:sym typeface="Lato"/>
              </a:rPr>
              <a:t>Over-parameterized model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solidFill>
                  <a:srgbClr val="475569"/>
                </a:solidFill>
                <a:latin typeface="Lato"/>
                <a:sym typeface="Lato"/>
              </a:rPr>
              <a:t>Lowest possible variability: </a:t>
            </a:r>
            <a:br>
              <a:rPr lang="en-US" b="1" dirty="0">
                <a:solidFill>
                  <a:srgbClr val="475569"/>
                </a:solidFill>
                <a:latin typeface="Lato"/>
                <a:sym typeface="Lato"/>
              </a:rPr>
            </a:br>
            <a:r>
              <a:rPr lang="en-US" dirty="0">
                <a:solidFill>
                  <a:srgbClr val="475569"/>
                </a:solidFill>
                <a:latin typeface="Lato"/>
                <a:sym typeface="Lato"/>
              </a:rPr>
              <a:t>The lower the variability, the more explanatory the model.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13985-15E1-69ED-7650-3977A6EFC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10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2170807"/>
            <a:ext cx="3549699" cy="342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1699" y="2170807"/>
            <a:ext cx="3549699" cy="342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7149" y="2170807"/>
            <a:ext cx="3568749" cy="342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025" y="2275582"/>
            <a:ext cx="3340149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6474" y="2275582"/>
            <a:ext cx="3340149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61449" y="2285107"/>
            <a:ext cx="334014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Graphical Validation</a:t>
            </a:r>
            <a:endParaRPr dirty="0"/>
          </a:p>
        </p:txBody>
      </p:sp>
      <p:sp>
        <p:nvSpPr>
          <p:cNvPr id="392" name="Google Shape;392;p28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1515933" y="4275832"/>
            <a:ext cx="147018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Obs vs Pred</a:t>
            </a:r>
            <a:endParaRPr/>
          </a:p>
        </p:txBody>
      </p:sp>
      <p:sp>
        <p:nvSpPr>
          <p:cNvPr id="394" name="Google Shape;394;p28"/>
          <p:cNvSpPr txBox="1"/>
          <p:nvPr/>
        </p:nvSpPr>
        <p:spPr>
          <a:xfrm>
            <a:off x="1391914" y="4791586"/>
            <a:ext cx="190842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more points follow the first bisector, the better.</a:t>
            </a:r>
            <a:endParaRPr dirty="0"/>
          </a:p>
        </p:txBody>
      </p:sp>
      <p:sp>
        <p:nvSpPr>
          <p:cNvPr id="395" name="Google Shape;395;p28"/>
          <p:cNvSpPr txBox="1"/>
          <p:nvPr/>
        </p:nvSpPr>
        <p:spPr>
          <a:xfrm>
            <a:off x="5581411" y="4275832"/>
            <a:ext cx="114596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Residues</a:t>
            </a:r>
            <a:endParaRPr dirty="0"/>
          </a:p>
        </p:txBody>
      </p:sp>
      <p:sp>
        <p:nvSpPr>
          <p:cNvPr id="396" name="Google Shape;396;p28"/>
          <p:cNvSpPr txBox="1"/>
          <p:nvPr/>
        </p:nvSpPr>
        <p:spPr>
          <a:xfrm>
            <a:off x="5116166" y="4894956"/>
            <a:ext cx="207645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Cloud centered on 0. homogeneous = No bias.</a:t>
            </a:r>
            <a:endParaRPr dirty="0"/>
          </a:p>
        </p:txBody>
      </p:sp>
      <p:sp>
        <p:nvSpPr>
          <p:cNvPr id="397" name="Google Shape;397;p28"/>
          <p:cNvSpPr txBox="1"/>
          <p:nvPr/>
        </p:nvSpPr>
        <p:spPr>
          <a:xfrm>
            <a:off x="9666416" y="4285357"/>
            <a:ext cx="53006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VPC</a:t>
            </a:r>
            <a:endParaRPr/>
          </a:p>
        </p:txBody>
      </p:sp>
      <p:sp>
        <p:nvSpPr>
          <p:cNvPr id="398" name="Google Shape;398;p28"/>
          <p:cNvSpPr txBox="1"/>
          <p:nvPr/>
        </p:nvSpPr>
        <p:spPr>
          <a:xfrm>
            <a:off x="8261449" y="4894957"/>
            <a:ext cx="3340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final judge</a:t>
            </a: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b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The simulations reflect reality.</a:t>
            </a:r>
            <a:endParaRPr dirty="0"/>
          </a:p>
        </p:txBody>
      </p:sp>
      <p:pic>
        <p:nvPicPr>
          <p:cNvPr id="401" name="Google Shape;401;p2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61449" y="2285107"/>
            <a:ext cx="3340149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23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E1C05B53-79DD-4CDF-B20D-7CE9F8775CF5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0" t="51470" r="150" b="24820"/>
          <a:stretch/>
        </p:blipFill>
        <p:spPr bwMode="auto">
          <a:xfrm>
            <a:off x="5139097" y="2264652"/>
            <a:ext cx="189490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 23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7E6707C-40C0-4BAB-BD3A-2BBEDCCAB3D7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3" t="28532" b="47759"/>
          <a:stretch/>
        </p:blipFill>
        <p:spPr bwMode="auto">
          <a:xfrm>
            <a:off x="1391913" y="2275582"/>
            <a:ext cx="1908424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B3573A-ECC7-E28A-B9B1-56A785333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92;p14" descr="image.png">
            <a:extLst>
              <a:ext uri="{FF2B5EF4-FFF2-40B4-BE49-F238E27FC236}">
                <a16:creationId xmlns:a16="http://schemas.microsoft.com/office/drawing/2014/main" id="{0122F667-A848-2B90-4B77-C6B623480BE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40074" y="1580698"/>
            <a:ext cx="4587313" cy="4351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92;p14" descr="image.png">
            <a:extLst>
              <a:ext uri="{FF2B5EF4-FFF2-40B4-BE49-F238E27FC236}">
                <a16:creationId xmlns:a16="http://schemas.microsoft.com/office/drawing/2014/main" id="{446F06CF-7C2C-C093-11AD-4DFEF5F254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903258" y="1483007"/>
            <a:ext cx="4587314" cy="4351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Non-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Compartimental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Analysis (NCA)</a:t>
            </a:r>
            <a:endParaRPr dirty="0"/>
          </a:p>
        </p:txBody>
      </p:sp>
      <p:sp>
        <p:nvSpPr>
          <p:cNvPr id="124" name="Google Shape;124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A2A25-8345-7694-D4FC-95E812835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0" name="Google Shape;102;p14">
            <a:extLst>
              <a:ext uri="{FF2B5EF4-FFF2-40B4-BE49-F238E27FC236}">
                <a16:creationId xmlns:a16="http://schemas.microsoft.com/office/drawing/2014/main" id="{D317F689-B971-A628-0AE1-A22F0BE61A3A}"/>
              </a:ext>
            </a:extLst>
          </p:cNvPr>
          <p:cNvSpPr txBox="1"/>
          <p:nvPr/>
        </p:nvSpPr>
        <p:spPr>
          <a:xfrm>
            <a:off x="752220" y="1899678"/>
            <a:ext cx="3687754" cy="2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Limitations of NCA</a:t>
            </a:r>
            <a:endParaRPr/>
          </a:p>
        </p:txBody>
      </p:sp>
      <p:sp>
        <p:nvSpPr>
          <p:cNvPr id="11" name="Google Shape;103;p14">
            <a:extLst>
              <a:ext uri="{FF2B5EF4-FFF2-40B4-BE49-F238E27FC236}">
                <a16:creationId xmlns:a16="http://schemas.microsoft.com/office/drawing/2014/main" id="{0C070384-90D5-964B-0115-6E6D594AFED6}"/>
              </a:ext>
            </a:extLst>
          </p:cNvPr>
          <p:cNvSpPr txBox="1"/>
          <p:nvPr/>
        </p:nvSpPr>
        <p:spPr>
          <a:xfrm>
            <a:off x="752220" y="2309252"/>
            <a:ext cx="4083831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While NCA is the "Gold Standard" for description, it has significant limits: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Requires Rich Data: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Needs many samples per patient to accurately calculate the Area Under the Curve.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Descriptive Only: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It tells you </a:t>
            </a:r>
            <a:r>
              <a:rPr lang="en-US" sz="1400" b="0" i="1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what happened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, but cannot predict what </a:t>
            </a:r>
            <a:r>
              <a:rPr lang="en-US" sz="1400" b="0" i="1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will happen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if you change the dose or regimen.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Ignores Variability: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Treats each individual separately without quantifying </a:t>
            </a:r>
            <a:r>
              <a:rPr lang="en-US" sz="1400" b="0" i="1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they differ (e.g., weight, age).</a:t>
            </a:r>
            <a:endParaRPr lang="en-US" dirty="0"/>
          </a:p>
        </p:txBody>
      </p:sp>
      <p:sp>
        <p:nvSpPr>
          <p:cNvPr id="12" name="Google Shape;104;p14">
            <a:extLst>
              <a:ext uri="{FF2B5EF4-FFF2-40B4-BE49-F238E27FC236}">
                <a16:creationId xmlns:a16="http://schemas.microsoft.com/office/drawing/2014/main" id="{DDD5115E-C28A-53FE-E322-4AC9C8AF8F98}"/>
              </a:ext>
            </a:extLst>
          </p:cNvPr>
          <p:cNvSpPr txBox="1"/>
          <p:nvPr/>
        </p:nvSpPr>
        <p:spPr>
          <a:xfrm>
            <a:off x="7345914" y="1832489"/>
            <a:ext cx="3338385" cy="21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PopPK Solution</a:t>
            </a:r>
            <a:endParaRPr dirty="0"/>
          </a:p>
        </p:txBody>
      </p:sp>
      <p:sp>
        <p:nvSpPr>
          <p:cNvPr id="13" name="Google Shape;105;p14">
            <a:extLst>
              <a:ext uri="{FF2B5EF4-FFF2-40B4-BE49-F238E27FC236}">
                <a16:creationId xmlns:a16="http://schemas.microsoft.com/office/drawing/2014/main" id="{91E71B09-6EA0-CE0E-1C06-E0CEB9F94398}"/>
              </a:ext>
            </a:extLst>
          </p:cNvPr>
          <p:cNvSpPr txBox="1"/>
          <p:nvPr/>
        </p:nvSpPr>
        <p:spPr>
          <a:xfrm>
            <a:off x="7345915" y="2242064"/>
            <a:ext cx="4026667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Population PK modeling addresses these gaps: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Handles Sparse Data: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Can estimate parameters even with few samples per patient (e.g., pediatrics).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Predictive Power: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Can simulate new dosing regimens and clinical trial scenarios.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Quantifies Variability: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Separates "Between-Subject Variability" (BSV) from "Residual Error," allowing for covariate analysis.</a:t>
            </a:r>
            <a:endParaRPr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34EA351-D269-DEBD-1264-09B0000FCAC8}"/>
              </a:ext>
            </a:extLst>
          </p:cNvPr>
          <p:cNvSpPr/>
          <p:nvPr/>
        </p:nvSpPr>
        <p:spPr>
          <a:xfrm>
            <a:off x="5622753" y="3541212"/>
            <a:ext cx="850832" cy="4303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833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1517005"/>
            <a:ext cx="5334000" cy="472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1517005"/>
            <a:ext cx="5334000" cy="195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3663850"/>
            <a:ext cx="5334000" cy="195634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Observed vs. Predicted: The Reality Test</a:t>
            </a:r>
            <a:endParaRPr dirty="0"/>
          </a:p>
        </p:txBody>
      </p:sp>
      <p:sp>
        <p:nvSpPr>
          <p:cNvPr id="96" name="Google Shape;96;p1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1750" y="1517005"/>
            <a:ext cx="5334000" cy="472871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714375" y="1707505"/>
            <a:ext cx="515064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Population Pred (PRED)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714375" y="2193280"/>
            <a:ext cx="4905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"Does the average work?"</a:t>
            </a:r>
            <a:endParaRPr dirty="0"/>
          </a:p>
        </p:txBody>
      </p:sp>
      <p:sp>
        <p:nvSpPr>
          <p:cNvPr id="100" name="Google Shape;100;p14"/>
          <p:cNvSpPr txBox="1"/>
          <p:nvPr/>
        </p:nvSpPr>
        <p:spPr>
          <a:xfrm>
            <a:off x="714375" y="2639020"/>
            <a:ext cx="490537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Compare the actual data with the prediction of the typical patient. Often scattered (this is normal, because IIV exists).</a:t>
            </a:r>
            <a:endParaRPr dirty="0"/>
          </a:p>
        </p:txBody>
      </p:sp>
      <p:sp>
        <p:nvSpPr>
          <p:cNvPr id="101" name="Google Shape;101;p14"/>
          <p:cNvSpPr txBox="1"/>
          <p:nvPr/>
        </p:nvSpPr>
        <p:spPr>
          <a:xfrm>
            <a:off x="714375" y="3854350"/>
            <a:ext cx="515064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Individual Pred (IPRED)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714375" y="4340125"/>
            <a:ext cx="490537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"Does the model fit?"</a:t>
            </a:r>
            <a:endParaRPr dirty="0"/>
          </a:p>
        </p:txBody>
      </p:sp>
      <p:sp>
        <p:nvSpPr>
          <p:cNvPr id="103" name="Google Shape;103;p14"/>
          <p:cNvSpPr txBox="1"/>
          <p:nvPr/>
        </p:nvSpPr>
        <p:spPr>
          <a:xfrm>
            <a:off x="714375" y="4785866"/>
            <a:ext cx="490537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Compare after Bayesian adaptation (EBEs). The points </a:t>
            </a:r>
            <a:r>
              <a:rPr lang="en-US" sz="135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MUST</a:t>
            </a: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be on the diagonal.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000EB-0179-A536-1918-202A574C5B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909762"/>
            <a:ext cx="53340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Residues (IWRES): Bias Hunting</a:t>
            </a:r>
            <a:endParaRPr dirty="0"/>
          </a:p>
        </p:txBody>
      </p:sp>
      <p:sp>
        <p:nvSpPr>
          <p:cNvPr id="110" name="Google Shape;110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1909762"/>
            <a:ext cx="5334000" cy="3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381749" y="1909762"/>
            <a:ext cx="585068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What we want to see: White Noise (Random)</a:t>
            </a:r>
            <a:endParaRPr dirty="0"/>
          </a:p>
        </p:txBody>
      </p:sp>
      <p:sp>
        <p:nvSpPr>
          <p:cNvPr id="113" name="Google Shape;113;p15"/>
          <p:cNvSpPr txBox="1"/>
          <p:nvPr/>
        </p:nvSpPr>
        <p:spPr>
          <a:xfrm>
            <a:off x="6381750" y="2414587"/>
            <a:ext cx="5334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>
              <a:lnSpc>
                <a:spcPct val="160000"/>
              </a:lnSpc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individual weighted residuals (IWRES) should be a random cloud centered on 0, mostly between -2 and +2.</a:t>
            </a:r>
            <a:endParaRPr dirty="0"/>
          </a:p>
        </p:txBody>
      </p:sp>
      <p:sp>
        <p:nvSpPr>
          <p:cNvPr id="114" name="Google Shape;114;p15"/>
          <p:cNvSpPr txBox="1"/>
          <p:nvPr/>
        </p:nvSpPr>
        <p:spPr>
          <a:xfrm>
            <a:off x="6381750" y="3309937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C2410C"/>
                </a:solidFill>
                <a:latin typeface="Merriweather"/>
                <a:ea typeface="Merriweather"/>
                <a:cs typeface="Merriweather"/>
                <a:sym typeface="Merriweather"/>
              </a:rPr>
              <a:t>What should be worrying: The trends</a:t>
            </a:r>
            <a:endParaRPr lang="fr-FR" sz="2000" dirty="0"/>
          </a:p>
        </p:txBody>
      </p:sp>
      <p:sp>
        <p:nvSpPr>
          <p:cNvPr id="115" name="Google Shape;115;p15"/>
          <p:cNvSpPr txBox="1"/>
          <p:nvPr/>
        </p:nvSpPr>
        <p:spPr>
          <a:xfrm>
            <a:off x="6762750" y="3776662"/>
            <a:ext cx="4953000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Banana shape (U-shape): </a:t>
            </a:r>
            <a:endParaRPr lang="en-US" sz="150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linear model is incorrect. Try Michaelis-Menten or Emax.</a:t>
            </a:r>
            <a:endParaRPr dirty="0"/>
          </a:p>
        </p:txBody>
      </p:sp>
      <p:sp>
        <p:nvSpPr>
          <p:cNvPr id="116" name="Google Shape;116;p15"/>
          <p:cNvSpPr txBox="1"/>
          <p:nvPr/>
        </p:nvSpPr>
        <p:spPr>
          <a:xfrm>
            <a:off x="6762750" y="4786312"/>
            <a:ext cx="4953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Fan-shaped error: </a:t>
            </a:r>
            <a:endParaRPr lang="en-US" sz="1500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proportional error is poorly modeled. Switch to logarithmic mode or change the error model.</a:t>
            </a:r>
            <a:endParaRPr dirty="0"/>
          </a:p>
        </p:txBody>
      </p:sp>
      <p:pic>
        <p:nvPicPr>
          <p:cNvPr id="117" name="Google Shape;117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77000" y="3843337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77000" y="4852987"/>
            <a:ext cx="1905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73C03-803A-25E4-A6BE-64A14E3373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/>
        </p:nvSpPr>
        <p:spPr>
          <a:xfrm>
            <a:off x="571500" y="571500"/>
            <a:ext cx="52006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VPC : The "Crash Test"</a:t>
            </a:r>
            <a:endParaRPr dirty="0"/>
          </a:p>
        </p:txBody>
      </p:sp>
      <p:sp>
        <p:nvSpPr>
          <p:cNvPr id="124" name="Google Shape;124;p16"/>
          <p:cNvSpPr/>
          <p:nvPr/>
        </p:nvSpPr>
        <p:spPr>
          <a:xfrm>
            <a:off x="571500" y="1162050"/>
            <a:ext cx="49530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571500" y="1600200"/>
            <a:ext cx="52006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Predictive Check</a:t>
            </a:r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508518" y="2150104"/>
            <a:ext cx="513494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simulate 1000 virtual studies with the model and compare them with the real study. (Monte Carlo Simulations</a:t>
            </a:r>
            <a:endParaRPr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508519" y="4560124"/>
            <a:ext cx="4953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Clinical Interpretation:</a:t>
            </a:r>
            <a:endParaRPr lang="en-US" sz="1500" i="0" u="none" strike="noStrike" cap="none" dirty="0">
              <a:solidFill>
                <a:srgbClr val="00808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If the actual lines "exceed" the shaded tubes, the model CANNOT be used to simulate clinical trials.</a:t>
            </a:r>
            <a:endParaRPr dirty="0"/>
          </a:p>
        </p:txBody>
      </p:sp>
      <p:sp>
        <p:nvSpPr>
          <p:cNvPr id="131" name="Google Shape;131;p16"/>
          <p:cNvSpPr txBox="1"/>
          <p:nvPr/>
        </p:nvSpPr>
        <p:spPr>
          <a:xfrm>
            <a:off x="508518" y="2985782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Blue/red lines: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Actual data (Median, 5th, 95th percentiles).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Shaded areas: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confidence interval of the simulation.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66E1E-EFE5-3782-6343-61112D79A4EB}"/>
              </a:ext>
            </a:extLst>
          </p:cNvPr>
          <p:cNvSpPr txBox="1"/>
          <p:nvPr/>
        </p:nvSpPr>
        <p:spPr>
          <a:xfrm>
            <a:off x="508518" y="6270171"/>
            <a:ext cx="4301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Pay attention to bins and other display settings</a:t>
            </a:r>
            <a:endParaRPr lang="fr-FR"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17DE7-47F5-20D9-3F5B-F8E3688C60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896516"/>
            <a:ext cx="3549699" cy="396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1699" y="1896516"/>
            <a:ext cx="3549699" cy="39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2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Diagnostics: Stability &amp; Covariates</a:t>
            </a:r>
            <a:endParaRPr dirty="0"/>
          </a:p>
        </p:txBody>
      </p:sp>
      <p:sp>
        <p:nvSpPr>
          <p:cNvPr id="142" name="Google Shape;142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930860" y="2925216"/>
            <a:ext cx="264033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Convergence (SAEM)</a:t>
            </a:r>
            <a:endParaRPr dirty="0"/>
          </a:p>
        </p:txBody>
      </p:sp>
      <p:sp>
        <p:nvSpPr>
          <p:cNvPr id="144" name="Google Shape;144;p17"/>
          <p:cNvSpPr txBox="1"/>
          <p:nvPr/>
        </p:nvSpPr>
        <p:spPr>
          <a:xfrm>
            <a:off x="930860" y="3398170"/>
            <a:ext cx="278457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Question: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"Is the calculation finished?"</a:t>
            </a:r>
            <a:endParaRPr dirty="0"/>
          </a:p>
        </p:txBody>
      </p:sp>
      <p:sp>
        <p:nvSpPr>
          <p:cNvPr id="145" name="Google Shape;145;p17"/>
          <p:cNvSpPr txBox="1"/>
          <p:nvPr/>
        </p:nvSpPr>
        <p:spPr>
          <a:xfrm>
            <a:off x="771450" y="4347044"/>
            <a:ext cx="2959149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look at the iteration history. The line should resemble a stable horizontal "caterpillar" at the end. If it still oscillates, more iterations are needed.</a:t>
            </a:r>
            <a:endParaRPr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5486504" y="2934741"/>
            <a:ext cx="1340167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Shrinkage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4677013" y="3582441"/>
            <a:ext cx="295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Question: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"Rich or poor data?"</a:t>
            </a:r>
            <a:endParaRPr dirty="0"/>
          </a:p>
        </p:txBody>
      </p:sp>
      <p:sp>
        <p:nvSpPr>
          <p:cNvPr id="151" name="Google Shape;151;p17"/>
          <p:cNvSpPr txBox="1"/>
          <p:nvPr/>
        </p:nvSpPr>
        <p:spPr>
          <a:xfrm>
            <a:off x="4677013" y="4439691"/>
            <a:ext cx="29591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If shrinkage &gt; 30%, individual diagnoses (scatter plots EBEs) become misleading. Rely only on VPC and population residuals.</a:t>
            </a:r>
            <a:endParaRPr dirty="0"/>
          </a:p>
        </p:txBody>
      </p:sp>
      <p:pic>
        <p:nvPicPr>
          <p:cNvPr id="155" name="Google Shape;155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7987" y="224894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54BD30-9A27-4C80-7EC9-874F0668DE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3" name="Google Shape;155;p17" descr="image.png">
            <a:extLst>
              <a:ext uri="{FF2B5EF4-FFF2-40B4-BE49-F238E27FC236}">
                <a16:creationId xmlns:a16="http://schemas.microsoft.com/office/drawing/2014/main" id="{985C74D2-BEE1-E20B-791A-B6B3BA704BC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943489" y="231180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9;p17" descr="image.png">
            <a:extLst>
              <a:ext uri="{FF2B5EF4-FFF2-40B4-BE49-F238E27FC236}">
                <a16:creationId xmlns:a16="http://schemas.microsoft.com/office/drawing/2014/main" id="{BD936315-6107-0F36-D706-715E3A6F58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66051" y="1896516"/>
            <a:ext cx="3549699" cy="39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6;p17">
            <a:extLst>
              <a:ext uri="{FF2B5EF4-FFF2-40B4-BE49-F238E27FC236}">
                <a16:creationId xmlns:a16="http://schemas.microsoft.com/office/drawing/2014/main" id="{484D6EF1-2CB6-BB91-7D9E-2139D6B3C983}"/>
              </a:ext>
            </a:extLst>
          </p:cNvPr>
          <p:cNvSpPr txBox="1"/>
          <p:nvPr/>
        </p:nvSpPr>
        <p:spPr>
          <a:xfrm>
            <a:off x="8387347" y="2925216"/>
            <a:ext cx="310710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Correlations (EBEs vs </a:t>
            </a:r>
            <a:r>
              <a:rPr lang="en-US" sz="1950" b="1" i="0" u="none" strike="noStrike" cap="none" dirty="0" err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Cov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sp>
        <p:nvSpPr>
          <p:cNvPr id="6" name="Google Shape;147;p17">
            <a:extLst>
              <a:ext uri="{FF2B5EF4-FFF2-40B4-BE49-F238E27FC236}">
                <a16:creationId xmlns:a16="http://schemas.microsoft.com/office/drawing/2014/main" id="{285FA0D1-1F25-AEA0-40FF-0BBEF458660F}"/>
              </a:ext>
            </a:extLst>
          </p:cNvPr>
          <p:cNvSpPr txBox="1"/>
          <p:nvPr/>
        </p:nvSpPr>
        <p:spPr>
          <a:xfrm>
            <a:off x="8461326" y="3887241"/>
            <a:ext cx="29591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Question: "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Have we forgotten a factor?"</a:t>
            </a:r>
            <a:endParaRPr dirty="0"/>
          </a:p>
        </p:txBody>
      </p:sp>
      <p:sp>
        <p:nvSpPr>
          <p:cNvPr id="7" name="Google Shape;148;p17">
            <a:extLst>
              <a:ext uri="{FF2B5EF4-FFF2-40B4-BE49-F238E27FC236}">
                <a16:creationId xmlns:a16="http://schemas.microsoft.com/office/drawing/2014/main" id="{6F4D5AA2-A06C-7454-0BA3-9861D4321285}"/>
              </a:ext>
            </a:extLst>
          </p:cNvPr>
          <p:cNvSpPr txBox="1"/>
          <p:nvPr/>
        </p:nvSpPr>
        <p:spPr>
          <a:xfrm>
            <a:off x="8461326" y="4744491"/>
            <a:ext cx="29591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If we see a slope between the parameter and a covariate (e.g., Weight), we must add it to the model!</a:t>
            </a:r>
            <a:endParaRPr dirty="0"/>
          </a:p>
        </p:txBody>
      </p:sp>
      <p:pic>
        <p:nvPicPr>
          <p:cNvPr id="8" name="Google Shape;153;p17" descr="image.png">
            <a:extLst>
              <a:ext uri="{FF2B5EF4-FFF2-40B4-BE49-F238E27FC236}">
                <a16:creationId xmlns:a16="http://schemas.microsoft.com/office/drawing/2014/main" id="{CD371378-96C5-64AB-991A-6BB7DF1739F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2227" y="2239416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9;p17" descr="image.png">
            <a:extLst>
              <a:ext uri="{FF2B5EF4-FFF2-40B4-BE49-F238E27FC236}">
                <a16:creationId xmlns:a16="http://schemas.microsoft.com/office/drawing/2014/main" id="{F86ABF06-71A4-21F8-5626-14295654F6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093" y="1896515"/>
            <a:ext cx="3549699" cy="396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3561" y="1896516"/>
            <a:ext cx="3549699" cy="39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2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Technical Diagnostics: Stability &amp; Covariates</a:t>
            </a:r>
            <a:endParaRPr lang="en-US" sz="3200" dirty="0"/>
          </a:p>
        </p:txBody>
      </p:sp>
      <p:sp>
        <p:nvSpPr>
          <p:cNvPr id="142" name="Google Shape;142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843411" y="2177459"/>
            <a:ext cx="264033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Convergence (SAEM)</a:t>
            </a:r>
            <a:endParaRPr dirty="0"/>
          </a:p>
        </p:txBody>
      </p:sp>
      <p:sp>
        <p:nvSpPr>
          <p:cNvPr id="149" name="Google Shape;149;p17"/>
          <p:cNvSpPr txBox="1"/>
          <p:nvPr/>
        </p:nvSpPr>
        <p:spPr>
          <a:xfrm>
            <a:off x="5441859" y="2177459"/>
            <a:ext cx="1340167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Shrinkage</a:t>
            </a:r>
            <a:endParaRPr dirty="0"/>
          </a:p>
        </p:txBody>
      </p:sp>
      <p:pic>
        <p:nvPicPr>
          <p:cNvPr id="2050" name="Picture 2" descr="Convergence of SAEM | Monolix - MonolixSuite Documentation">
            <a:extLst>
              <a:ext uri="{FF2B5EF4-FFF2-40B4-BE49-F238E27FC236}">
                <a16:creationId xmlns:a16="http://schemas.microsoft.com/office/drawing/2014/main" id="{9FAC1DAB-1346-05A6-E3FA-81CA0BA89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5" y="2539237"/>
            <a:ext cx="3403330" cy="326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rstanding shrinkage | Monolix - MonolixSuite Documentation">
            <a:extLst>
              <a:ext uri="{FF2B5EF4-FFF2-40B4-BE49-F238E27FC236}">
                <a16:creationId xmlns:a16="http://schemas.microsoft.com/office/drawing/2014/main" id="{5D37435D-C080-443E-A4D2-DE0B2218F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79" y="2977507"/>
            <a:ext cx="3488526" cy="180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231A5-E264-8AF2-4E96-D40BEDBC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4" name="Google Shape;13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0625" y="1896515"/>
            <a:ext cx="3549699" cy="39698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6;p17"/>
          <p:cNvSpPr txBox="1"/>
          <p:nvPr/>
        </p:nvSpPr>
        <p:spPr>
          <a:xfrm>
            <a:off x="8536631" y="2177458"/>
            <a:ext cx="3107107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Correlations (EBEs vs </a:t>
            </a:r>
            <a:r>
              <a:rPr lang="en-US" sz="1950" b="1" i="0" u="none" strike="noStrike" cap="none" dirty="0" err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Cov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pic>
        <p:nvPicPr>
          <p:cNvPr id="6" name="Picture 4" descr="Covariate model | Monolix - MonolixSuite Documentation">
            <a:extLst>
              <a:ext uri="{FF2B5EF4-FFF2-40B4-BE49-F238E27FC236}">
                <a16:creationId xmlns:a16="http://schemas.microsoft.com/office/drawing/2014/main" id="{2720D78F-DD31-96B5-ED9C-384FF82A4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6" y="2806108"/>
            <a:ext cx="3248719" cy="302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751B959D-6B35-A79D-9A2B-DAC94A3B8B2F}"/>
              </a:ext>
            </a:extLst>
          </p:cNvPr>
          <p:cNvSpPr/>
          <p:nvPr/>
        </p:nvSpPr>
        <p:spPr>
          <a:xfrm rot="16200000">
            <a:off x="4095045" y="3108493"/>
            <a:ext cx="337399" cy="612330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A19CCE9-1057-A8D7-CE5A-716970554C85}"/>
              </a:ext>
            </a:extLst>
          </p:cNvPr>
          <p:cNvSpPr/>
          <p:nvPr/>
        </p:nvSpPr>
        <p:spPr>
          <a:xfrm rot="16200000">
            <a:off x="9906774" y="5156835"/>
            <a:ext cx="337399" cy="19980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AAC01-922B-479D-5F0B-1C70E2E06E52}"/>
              </a:ext>
            </a:extLst>
          </p:cNvPr>
          <p:cNvSpPr txBox="1"/>
          <p:nvPr/>
        </p:nvSpPr>
        <p:spPr>
          <a:xfrm>
            <a:off x="2148410" y="6381750"/>
            <a:ext cx="4155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The Fisher Information Matrix (FI</a:t>
            </a:r>
            <a:r>
              <a:rPr lang="fr-FR" dirty="0">
                <a:sym typeface="Wingdings" panose="05000000000000000000" pitchFamily="2" charset="2"/>
              </a:rPr>
              <a:t>M)</a:t>
            </a:r>
            <a:endParaRPr lang="fr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F31A6-2DF3-1330-08FD-2B7DD745D76B}"/>
              </a:ext>
            </a:extLst>
          </p:cNvPr>
          <p:cNvSpPr txBox="1"/>
          <p:nvPr/>
        </p:nvSpPr>
        <p:spPr>
          <a:xfrm>
            <a:off x="8769031" y="6392637"/>
            <a:ext cx="241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ym typeface="Wingdings" panose="05000000000000000000" pitchFamily="2" charset="2"/>
              </a:rPr>
              <a:t></a:t>
            </a:r>
            <a:r>
              <a:rPr lang="en-US" dirty="0">
                <a:sym typeface="Wingdings" panose="05000000000000000000" pitchFamily="2" charset="2"/>
              </a:rPr>
              <a:t> Bayesian Estimation</a:t>
            </a:r>
            <a:r>
              <a:rPr lang="fr-FR" dirty="0">
                <a:sym typeface="Wingdings" panose="05000000000000000000" pitchFamily="2" charset="2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442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2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Fisher Information Matrix (FIM)</a:t>
            </a:r>
            <a:endParaRPr lang="en-US" sz="3200" dirty="0"/>
          </a:p>
        </p:txBody>
      </p:sp>
      <p:sp>
        <p:nvSpPr>
          <p:cNvPr id="142" name="Google Shape;142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231A5-E264-8AF2-4E96-D40BEDBC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5C82E-53CA-287C-FDE8-B1D347558B6B}"/>
              </a:ext>
            </a:extLst>
          </p:cNvPr>
          <p:cNvSpPr txBox="1"/>
          <p:nvPr/>
        </p:nvSpPr>
        <p:spPr>
          <a:xfrm>
            <a:off x="476250" y="1988708"/>
            <a:ext cx="550402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it?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b="0" i="0" u="none" strike="noStrike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FIM quantifies how much "information" the observed data carries about the unknown parameters. It measures the curvature of the likelihood function.</a:t>
            </a:r>
            <a:br>
              <a:rPr lang="en-US" sz="1600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b="1" i="0" u="none" strike="noStrike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Sharp Peak:</a:t>
            </a:r>
            <a:r>
              <a:rPr lang="en-US" sz="1600" b="0" i="0" u="none" strike="noStrike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High information, high precision, small standard errors.</a:t>
            </a:r>
            <a:br>
              <a:rPr lang="en-US" sz="1600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600" b="1" i="0" u="none" strike="noStrike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Flat Peak:</a:t>
            </a:r>
            <a:r>
              <a:rPr lang="en-US" sz="1600" b="0" i="0" u="none" strike="noStrike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Low information, high uncertainty, large standard errors.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3341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</a:t>
            </a:r>
            <a:r>
              <a:rPr lang="en-US" sz="1600" b="1" i="0" u="none" strike="noStrike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 practice : </a:t>
            </a:r>
            <a:endParaRPr lang="en-US" sz="1600" dirty="0">
              <a:solidFill>
                <a:srgbClr val="3341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the FIM measures the curvature (information);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we invert this matrix to obtain the Variance-Covariance matrix (uncertainty), 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en-US" sz="1600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we normalize those results to get the RSE</a:t>
            </a:r>
            <a:br>
              <a:rPr lang="en-US" sz="1600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fr-FR" sz="1600" dirty="0">
              <a:solidFill>
                <a:srgbClr val="33415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530BC-CF47-DFD7-F6CF-895C9E29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116"/>
          <a:stretch/>
        </p:blipFill>
        <p:spPr>
          <a:xfrm>
            <a:off x="6368354" y="1604550"/>
            <a:ext cx="4794488" cy="39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1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66;p17" descr="image.png">
            <a:extLst>
              <a:ext uri="{FF2B5EF4-FFF2-40B4-BE49-F238E27FC236}">
                <a16:creationId xmlns:a16="http://schemas.microsoft.com/office/drawing/2014/main" id="{70F5F636-440C-7DE8-2DE8-3B529D4551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6750" y="1647825"/>
            <a:ext cx="3259587" cy="450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66;p17" descr="image.png">
            <a:extLst>
              <a:ext uri="{FF2B5EF4-FFF2-40B4-BE49-F238E27FC236}">
                <a16:creationId xmlns:a16="http://schemas.microsoft.com/office/drawing/2014/main" id="{67670B20-F0D7-5A39-6D2E-836652C5D2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754" y="1658855"/>
            <a:ext cx="3259587" cy="4508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66;p17" descr="image.png">
            <a:extLst>
              <a:ext uri="{FF2B5EF4-FFF2-40B4-BE49-F238E27FC236}">
                <a16:creationId xmlns:a16="http://schemas.microsoft.com/office/drawing/2014/main" id="{5E53A6D6-CE7B-F19E-EFDB-E19F9A02E6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91" y="1658855"/>
            <a:ext cx="3259587" cy="45084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2"/>
            <a:r>
              <a:rPr lang="en-US" sz="3150" b="1" i="0" u="none" strike="noStrike" cap="none" dirty="0">
                <a:solidFill>
                  <a:srgbClr val="003366"/>
                </a:solidFill>
                <a:latin typeface="Merriweather" panose="00000500000000000000" pitchFamily="2" charset="0"/>
                <a:ea typeface="Lato" panose="020F0502020204030203" pitchFamily="34" charset="0"/>
                <a:cs typeface="Lato" panose="020F0502020204030203" pitchFamily="34" charset="0"/>
                <a:sym typeface="Merriweather"/>
              </a:rPr>
              <a:t>Computing FIM in 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 panose="00000500000000000000" pitchFamily="2" charset="0"/>
                <a:ea typeface="Lato" panose="020F0502020204030203" pitchFamily="34" charset="0"/>
                <a:cs typeface="Lato" panose="020F0502020204030203" pitchFamily="34" charset="0"/>
                <a:sym typeface="Merriweather"/>
              </a:rPr>
              <a:t>Monolix</a:t>
            </a:r>
            <a:endParaRPr lang="en-US" sz="3150" b="1" i="0" u="none" strike="noStrike" cap="none" dirty="0">
              <a:solidFill>
                <a:srgbClr val="003366"/>
              </a:solidFill>
              <a:latin typeface="Merriweather" panose="00000500000000000000" pitchFamily="2" charset="0"/>
              <a:ea typeface="Lato" panose="020F0502020204030203" pitchFamily="34" charset="0"/>
              <a:cs typeface="Lato" panose="020F0502020204030203" pitchFamily="34" charset="0"/>
              <a:sym typeface="Merriweather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C231A5-E264-8AF2-4E96-D40BEDBCA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56</a:t>
            </a:fld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Google Shape;110;p15">
            <a:extLst>
              <a:ext uri="{FF2B5EF4-FFF2-40B4-BE49-F238E27FC236}">
                <a16:creationId xmlns:a16="http://schemas.microsoft.com/office/drawing/2014/main" id="{B8FE3B81-2D54-51EB-7DF3-FFB262978E64}"/>
              </a:ext>
            </a:extLst>
          </p:cNvPr>
          <p:cNvSpPr txBox="1"/>
          <p:nvPr/>
        </p:nvSpPr>
        <p:spPr>
          <a:xfrm>
            <a:off x="1120140" y="2895600"/>
            <a:ext cx="176022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erriweather"/>
              </a:rPr>
              <a:t>Linearization</a:t>
            </a:r>
            <a:endParaRPr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Google Shape;111;p15">
            <a:extLst>
              <a:ext uri="{FF2B5EF4-FFF2-40B4-BE49-F238E27FC236}">
                <a16:creationId xmlns:a16="http://schemas.microsoft.com/office/drawing/2014/main" id="{A07888A1-1283-5640-A2D0-9DE732230C4E}"/>
              </a:ext>
            </a:extLst>
          </p:cNvPr>
          <p:cNvSpPr txBox="1"/>
          <p:nvPr/>
        </p:nvSpPr>
        <p:spPr>
          <a:xfrm>
            <a:off x="1157286" y="3609442"/>
            <a:ext cx="168592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Fast &amp; Approximate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Google Shape;112;p15">
            <a:extLst>
              <a:ext uri="{FF2B5EF4-FFF2-40B4-BE49-F238E27FC236}">
                <a16:creationId xmlns:a16="http://schemas.microsoft.com/office/drawing/2014/main" id="{83C83B6B-34A5-FD4D-5292-CB29DB9500DC}"/>
              </a:ext>
            </a:extLst>
          </p:cNvPr>
          <p:cNvSpPr txBox="1"/>
          <p:nvPr/>
        </p:nvSpPr>
        <p:spPr>
          <a:xfrm>
            <a:off x="582043" y="4409099"/>
            <a:ext cx="304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Approximates the model as linear around the individual predictions. Very fast, but less accurate for highly non-linear models.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Google Shape;113;p15">
            <a:extLst>
              <a:ext uri="{FF2B5EF4-FFF2-40B4-BE49-F238E27FC236}">
                <a16:creationId xmlns:a16="http://schemas.microsoft.com/office/drawing/2014/main" id="{AE803B02-A295-7EA8-F6DE-C3CF1175D3CF}"/>
              </a:ext>
            </a:extLst>
          </p:cNvPr>
          <p:cNvSpPr txBox="1"/>
          <p:nvPr/>
        </p:nvSpPr>
        <p:spPr>
          <a:xfrm>
            <a:off x="4415347" y="2895600"/>
            <a:ext cx="32004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erriweather"/>
              </a:rPr>
              <a:t>Stochastic Approximation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Google Shape;114;p15">
            <a:extLst>
              <a:ext uri="{FF2B5EF4-FFF2-40B4-BE49-F238E27FC236}">
                <a16:creationId xmlns:a16="http://schemas.microsoft.com/office/drawing/2014/main" id="{035FEDE1-2BE1-BA9F-A28F-0A9DAD37C54C}"/>
              </a:ext>
            </a:extLst>
          </p:cNvPr>
          <p:cNvSpPr txBox="1"/>
          <p:nvPr/>
        </p:nvSpPr>
        <p:spPr>
          <a:xfrm>
            <a:off x="5301172" y="3580697"/>
            <a:ext cx="142875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Robust &amp; Precise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Google Shape;115;p15">
            <a:extLst>
              <a:ext uri="{FF2B5EF4-FFF2-40B4-BE49-F238E27FC236}">
                <a16:creationId xmlns:a16="http://schemas.microsoft.com/office/drawing/2014/main" id="{999EF028-9244-9C09-F050-BB05EC3282C3}"/>
              </a:ext>
            </a:extLst>
          </p:cNvPr>
          <p:cNvSpPr txBox="1"/>
          <p:nvPr/>
        </p:nvSpPr>
        <p:spPr>
          <a:xfrm>
            <a:off x="4491547" y="4427190"/>
            <a:ext cx="304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Uses Monte Carlo Markov Chains (MCMC) to compute the matrix. Slower, but provides the "Gold Standard" for complex models.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Google Shape;116;p15">
            <a:extLst>
              <a:ext uri="{FF2B5EF4-FFF2-40B4-BE49-F238E27FC236}">
                <a16:creationId xmlns:a16="http://schemas.microsoft.com/office/drawing/2014/main" id="{403C7BF5-BED8-7113-F921-E912886FFFF6}"/>
              </a:ext>
            </a:extLst>
          </p:cNvPr>
          <p:cNvSpPr txBox="1"/>
          <p:nvPr/>
        </p:nvSpPr>
        <p:spPr>
          <a:xfrm>
            <a:off x="8860630" y="2895600"/>
            <a:ext cx="1900237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Merriweather"/>
              </a:rPr>
              <a:t>Diagnostic Use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Google Shape;117;p15">
            <a:extLst>
              <a:ext uri="{FF2B5EF4-FFF2-40B4-BE49-F238E27FC236}">
                <a16:creationId xmlns:a16="http://schemas.microsoft.com/office/drawing/2014/main" id="{5B9E0E3F-5C13-54E2-3EFA-D864BDDE1A1D}"/>
              </a:ext>
            </a:extLst>
          </p:cNvPr>
          <p:cNvSpPr txBox="1"/>
          <p:nvPr/>
        </p:nvSpPr>
        <p:spPr>
          <a:xfrm>
            <a:off x="8953499" y="3580696"/>
            <a:ext cx="17145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 dirty="0">
                <a:solidFill>
                  <a:srgbClr val="005088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Identifiability Check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Google Shape;118;p15">
            <a:extLst>
              <a:ext uri="{FF2B5EF4-FFF2-40B4-BE49-F238E27FC236}">
                <a16:creationId xmlns:a16="http://schemas.microsoft.com/office/drawing/2014/main" id="{2BFA0E43-8DD9-9FFE-7AE7-16FC97C5DC96}"/>
              </a:ext>
            </a:extLst>
          </p:cNvPr>
          <p:cNvSpPr txBox="1"/>
          <p:nvPr/>
        </p:nvSpPr>
        <p:spPr>
          <a:xfrm>
            <a:off x="8392543" y="4409099"/>
            <a:ext cx="3048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M Sans"/>
              </a:rPr>
              <a:t>If the condition number of the FIM is very high, it indicates that the model is over-parameterized (parameters are correlated). </a:t>
            </a:r>
            <a:r>
              <a:rPr lang="en-US" sz="1350" b="0" i="0" u="none" strike="noStrike" cap="none" dirty="0">
                <a:solidFill>
                  <a:srgbClr val="33415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Wingdings" panose="05000000000000000000" pitchFamily="2" charset="2"/>
              </a:rPr>
              <a:t> Shrinkage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" name="Google Shape;119;p15">
            <a:extLst>
              <a:ext uri="{FF2B5EF4-FFF2-40B4-BE49-F238E27FC236}">
                <a16:creationId xmlns:a16="http://schemas.microsoft.com/office/drawing/2014/main" id="{6CD5A902-7CA3-A8B6-ACA7-FA2C427B18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412" y="2047875"/>
            <a:ext cx="44767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15">
            <a:extLst>
              <a:ext uri="{FF2B5EF4-FFF2-40B4-BE49-F238E27FC236}">
                <a16:creationId xmlns:a16="http://schemas.microsoft.com/office/drawing/2014/main" id="{7D811B17-F994-1DD3-F72B-2CD9DD1CA60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1697" y="2047875"/>
            <a:ext cx="6477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21;p15">
            <a:extLst>
              <a:ext uri="{FF2B5EF4-FFF2-40B4-BE49-F238E27FC236}">
                <a16:creationId xmlns:a16="http://schemas.microsoft.com/office/drawing/2014/main" id="{91D386DF-CC36-B8ED-A5DC-82F78562C5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3575" y="2047875"/>
            <a:ext cx="514350" cy="5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793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001643"/>
            <a:ext cx="5334000" cy="141535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What’s Bayesian Estimation  (such as EBEs)</a:t>
            </a:r>
            <a:endParaRPr dirty="0"/>
          </a:p>
        </p:txBody>
      </p:sp>
      <p:sp>
        <p:nvSpPr>
          <p:cNvPr id="353" name="Google Shape;353;p2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6"/>
          <p:cNvSpPr txBox="1"/>
          <p:nvPr/>
        </p:nvSpPr>
        <p:spPr>
          <a:xfrm>
            <a:off x="476250" y="1741683"/>
            <a:ext cx="5334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How can the dose be adjusted with a single blood test?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leverage the power of the population to fill the gaps in individual information.</a:t>
            </a:r>
            <a:endParaRPr dirty="0"/>
          </a:p>
        </p:txBody>
      </p:sp>
      <p:pic>
        <p:nvPicPr>
          <p:cNvPr id="357" name="Google Shape;357;p2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1775" y="2201668"/>
            <a:ext cx="49339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6581774" y="2573143"/>
            <a:ext cx="5133975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Posterior provides the individual parameters (EBEs) unique to this patient, allowing for the simulation of their next perfect dose.</a:t>
            </a:r>
            <a:endParaRPr dirty="0"/>
          </a:p>
        </p:txBody>
      </p:sp>
      <p:sp>
        <p:nvSpPr>
          <p:cNvPr id="360" name="Google Shape;360;p26"/>
          <p:cNvSpPr txBox="1"/>
          <p:nvPr/>
        </p:nvSpPr>
        <p:spPr>
          <a:xfrm>
            <a:off x="857250" y="3037083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Prior: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Knowledge (PopPK).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Likelihood: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Patient measurement .</a:t>
            </a:r>
            <a:endParaRPr dirty="0"/>
          </a:p>
        </p:txBody>
      </p:sp>
      <p:pic>
        <p:nvPicPr>
          <p:cNvPr id="2" name="Picture 6" descr="Example of Bayesian inference with a prior distribution, a posterior... |  Download Scientific Diagram">
            <a:extLst>
              <a:ext uri="{FF2B5EF4-FFF2-40B4-BE49-F238E27FC236}">
                <a16:creationId xmlns:a16="http://schemas.microsoft.com/office/drawing/2014/main" id="{F5258C6B-A7C6-6896-28FA-743F9C951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1963" r="13738"/>
          <a:stretch/>
        </p:blipFill>
        <p:spPr bwMode="auto">
          <a:xfrm>
            <a:off x="2674510" y="3831605"/>
            <a:ext cx="6842981" cy="292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920074-C7D4-3143-BC2C-951B2B4A8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96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3CD6597-8C55-07F8-0CBA-409AB58A0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002" y="2268331"/>
            <a:ext cx="5908872" cy="3650400"/>
          </a:xfrm>
          <a:prstGeom prst="rect">
            <a:avLst/>
          </a:prstGeom>
        </p:spPr>
      </p:pic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Bayesian estimation and variability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B56409-E476-45DA-8798-D6D79CC261C3}"/>
                  </a:ext>
                </a:extLst>
              </p:cNvPr>
              <p:cNvSpPr txBox="1"/>
              <p:nvPr/>
            </p:nvSpPr>
            <p:spPr>
              <a:xfrm>
                <a:off x="754656" y="1282027"/>
                <a:ext cx="10570684" cy="92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/>
                  <a:t>Changing</a:t>
                </a:r>
                <a:r>
                  <a:rPr lang="fr-FR" dirty="0"/>
                  <a:t> the </a:t>
                </a:r>
                <a:r>
                  <a:rPr lang="fr-FR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residual</a:t>
                </a:r>
                <a:r>
                  <a:rPr lang="fr-FR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error</a:t>
                </a:r>
                <a:r>
                  <a:rPr lang="fr-FR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  </a:t>
                </a:r>
                <a:r>
                  <a:rPr lang="fr-FR" dirty="0"/>
                  <a:t>or the </a:t>
                </a:r>
                <a:r>
                  <a:rPr lang="fr-FR" dirty="0" err="1">
                    <a:solidFill>
                      <a:srgbClr val="FF0000"/>
                    </a:solidFill>
                  </a:rPr>
                  <a:t>variability</a:t>
                </a:r>
                <a:r>
                  <a:rPr lang="fr-FR" dirty="0"/>
                  <a:t> changes the </a:t>
                </a:r>
                <a:r>
                  <a:rPr lang="fr-FR" dirty="0" err="1"/>
                  <a:t>weights</a:t>
                </a:r>
                <a:endParaRPr lang="fr-FR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𝐶𝑟𝑖𝑡𝑒𝑟𝑖𝑎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=−2(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bg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2">
                                          <a:lumMod val="60000"/>
                                          <a:lumOff val="4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B56409-E476-45DA-8798-D6D79CC26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56" y="1282027"/>
                <a:ext cx="10570684" cy="920317"/>
              </a:xfrm>
              <a:prstGeom prst="rect">
                <a:avLst/>
              </a:prstGeom>
              <a:blipFill>
                <a:blip r:embed="rId4"/>
                <a:stretch>
                  <a:fillRect t="-6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353;p26">
            <a:extLst>
              <a:ext uri="{FF2B5EF4-FFF2-40B4-BE49-F238E27FC236}">
                <a16:creationId xmlns:a16="http://schemas.microsoft.com/office/drawing/2014/main" id="{8915A3F6-EDB4-4F73-B0E1-6BB4D2A7B73B}"/>
              </a:ext>
            </a:extLst>
          </p:cNvPr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827BE-8697-15A2-DA50-9D96FCE851A7}"/>
              </a:ext>
            </a:extLst>
          </p:cNvPr>
          <p:cNvSpPr txBox="1"/>
          <p:nvPr/>
        </p:nvSpPr>
        <p:spPr>
          <a:xfrm>
            <a:off x="6334125" y="5962508"/>
            <a:ext cx="573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Reduction of residual error or </a:t>
            </a:r>
            <a:r>
              <a:rPr lang="en-US" b="1" dirty="0"/>
              <a:t>increase of variability</a:t>
            </a:r>
            <a:endParaRPr lang="fr-F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E594F-D153-46C0-4A3B-789929DBE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6" y="2268331"/>
            <a:ext cx="5908872" cy="365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13924-0D3F-0F98-E9F3-29CF98EE9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002" y="2257226"/>
            <a:ext cx="5908872" cy="3650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69FD27-0998-28EA-845A-478591876987}"/>
              </a:ext>
            </a:extLst>
          </p:cNvPr>
          <p:cNvCxnSpPr>
            <a:cxnSpLocks/>
          </p:cNvCxnSpPr>
          <p:nvPr/>
        </p:nvCxnSpPr>
        <p:spPr>
          <a:xfrm flipH="1">
            <a:off x="3391838" y="2572032"/>
            <a:ext cx="851338" cy="45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13D87F-C16E-2B15-4B51-C605F0A9EDB3}"/>
                  </a:ext>
                </a:extLst>
              </p:cNvPr>
              <p:cNvSpPr txBox="1"/>
              <p:nvPr/>
            </p:nvSpPr>
            <p:spPr>
              <a:xfrm>
                <a:off x="4195836" y="2352961"/>
                <a:ext cx="4177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fr-FR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13D87F-C16E-2B15-4B51-C605F0A9E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836" y="2352961"/>
                <a:ext cx="41778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EBDFF42A-DE47-9347-C98F-8713B0430020}"/>
              </a:ext>
            </a:extLst>
          </p:cNvPr>
          <p:cNvSpPr/>
          <p:nvPr/>
        </p:nvSpPr>
        <p:spPr>
          <a:xfrm>
            <a:off x="8183450" y="2443194"/>
            <a:ext cx="1292772" cy="3027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087A4-3F31-BFE0-8CFE-FE99E31EC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85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4649A-A8A3-8C31-CD53-983E9D27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39" y="1962029"/>
            <a:ext cx="5908872" cy="3650400"/>
          </a:xfrm>
          <a:prstGeom prst="rect">
            <a:avLst/>
          </a:prstGeom>
        </p:spPr>
      </p:pic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Exemple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: Head 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ou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Tails ?</a:t>
            </a:r>
            <a:endParaRPr dirty="0"/>
          </a:p>
        </p:txBody>
      </p:sp>
      <p:pic>
        <p:nvPicPr>
          <p:cNvPr id="15" name="Picture 14" descr="A diagram of a distribution curve&#10;&#10;Description automatically generated">
            <a:extLst>
              <a:ext uri="{FF2B5EF4-FFF2-40B4-BE49-F238E27FC236}">
                <a16:creationId xmlns:a16="http://schemas.microsoft.com/office/drawing/2014/main" id="{835E41A3-E65C-70EC-2F58-5630D6517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00" y="1962773"/>
            <a:ext cx="5912401" cy="3648796"/>
          </a:xfrm>
          <a:prstGeom prst="rect">
            <a:avLst/>
          </a:prstGeom>
        </p:spPr>
      </p:pic>
      <p:pic>
        <p:nvPicPr>
          <p:cNvPr id="17" name="Picture 16" descr="A graph of distribution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120F03D3-F433-17D3-16ED-175AD220B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00" y="1962031"/>
            <a:ext cx="5913600" cy="3649536"/>
          </a:xfrm>
          <a:prstGeom prst="rect">
            <a:avLst/>
          </a:prstGeom>
        </p:spPr>
      </p:pic>
      <p:pic>
        <p:nvPicPr>
          <p:cNvPr id="18" name="Picture 17" descr="A diagram of distribution of points&#10;&#10;Description automatically generated with medium confidence">
            <a:extLst>
              <a:ext uri="{FF2B5EF4-FFF2-40B4-BE49-F238E27FC236}">
                <a16:creationId xmlns:a16="http://schemas.microsoft.com/office/drawing/2014/main" id="{597BB816-7CFE-33BD-E18C-88115105B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00" y="1962029"/>
            <a:ext cx="5913600" cy="3649536"/>
          </a:xfrm>
          <a:prstGeom prst="rect">
            <a:avLst/>
          </a:prstGeom>
        </p:spPr>
      </p:pic>
      <p:sp>
        <p:nvSpPr>
          <p:cNvPr id="19" name="Google Shape;353;p26">
            <a:extLst>
              <a:ext uri="{FF2B5EF4-FFF2-40B4-BE49-F238E27FC236}">
                <a16:creationId xmlns:a16="http://schemas.microsoft.com/office/drawing/2014/main" id="{33D945C9-48AA-4CDE-94D1-7BF35B335614}"/>
              </a:ext>
            </a:extLst>
          </p:cNvPr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FE1BE-A77D-B4E6-EC96-D8F6A7B2F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438" y="1962029"/>
            <a:ext cx="5908872" cy="3650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5C572-A1DE-C1DB-3FDA-7BDADF0E3C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8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21;p15" descr="image.png">
            <a:extLst>
              <a:ext uri="{FF2B5EF4-FFF2-40B4-BE49-F238E27FC236}">
                <a16:creationId xmlns:a16="http://schemas.microsoft.com/office/drawing/2014/main" id="{DF281816-4F97-B901-E625-12B31ABB3D71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8147001" y="2318444"/>
            <a:ext cx="3568749" cy="31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318444"/>
            <a:ext cx="3549699" cy="312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699" y="2318444"/>
            <a:ext cx="3568749" cy="3125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3 main approaches in Pharmacometrics </a:t>
            </a:r>
            <a:endParaRPr dirty="0"/>
          </a:p>
        </p:txBody>
      </p:sp>
      <p:sp>
        <p:nvSpPr>
          <p:cNvPr id="124" name="Google Shape;124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1970990" y="3347144"/>
            <a:ext cx="56007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NCA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293762" y="3994844"/>
            <a:ext cx="1914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"Non-Compartimental"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771525" y="454729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Let the data speak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 Robust (AUC, Cmax, T1/2). Does not predict</a:t>
            </a:r>
            <a:endParaRPr dirty="0"/>
          </a:p>
        </p:txBody>
      </p:sp>
      <p:sp>
        <p:nvSpPr>
          <p:cNvPr id="128" name="Google Shape;128;p15"/>
          <p:cNvSpPr txBox="1"/>
          <p:nvPr/>
        </p:nvSpPr>
        <p:spPr>
          <a:xfrm>
            <a:off x="5670946" y="3356669"/>
            <a:ext cx="85010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PopPK</a:t>
            </a:r>
            <a:endParaRPr/>
          </a:p>
        </p:txBody>
      </p:sp>
      <p:sp>
        <p:nvSpPr>
          <p:cNvPr id="129" name="Google Shape;129;p15"/>
          <p:cNvSpPr txBox="1"/>
          <p:nvPr/>
        </p:nvSpPr>
        <p:spPr>
          <a:xfrm>
            <a:off x="5429250" y="4004369"/>
            <a:ext cx="1333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"Population PK"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4616499" y="4556819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Top-Down.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Variability estimation. </a:t>
            </a:r>
            <a:br>
              <a:rPr lang="en-US" sz="12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2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Allow simulation. 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Our standard</a:t>
            </a:r>
            <a:endParaRPr dirty="0"/>
          </a:p>
        </p:txBody>
      </p:sp>
      <p:sp>
        <p:nvSpPr>
          <p:cNvPr id="131" name="Google Shape;131;p15"/>
          <p:cNvSpPr txBox="1"/>
          <p:nvPr/>
        </p:nvSpPr>
        <p:spPr>
          <a:xfrm>
            <a:off x="9585930" y="3347144"/>
            <a:ext cx="71008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PBPK</a:t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8983712" y="3994844"/>
            <a:ext cx="1914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1" u="none" strike="noStrike" cap="none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"Physiologically Based"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8461474" y="454729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Bottom-Up</a:t>
            </a: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. Organ per organ. Complex, good for interactions</a:t>
            </a:r>
            <a:endParaRPr dirty="0"/>
          </a:p>
        </p:txBody>
      </p:sp>
      <p:pic>
        <p:nvPicPr>
          <p:cNvPr id="134" name="Google Shape;134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22425" y="266134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10250" y="2670869"/>
            <a:ext cx="571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69524" y="2661344"/>
            <a:ext cx="342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A2A25-8345-7694-D4FC-95E812835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8772" y="4189214"/>
            <a:ext cx="6452793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4627364"/>
            <a:ext cx="5429250" cy="188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0" y="4627364"/>
            <a:ext cx="5429250" cy="188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44787" y="2806262"/>
            <a:ext cx="1540516" cy="1382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7363" y="2806262"/>
            <a:ext cx="1563977" cy="138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476250" y="350639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Bayesian estimator: Who to trust?</a:t>
            </a:r>
            <a:endParaRPr dirty="0"/>
          </a:p>
        </p:txBody>
      </p:sp>
      <p:sp>
        <p:nvSpPr>
          <p:cNvPr id="118" name="Google Shape;118;p14"/>
          <p:cNvSpPr/>
          <p:nvPr/>
        </p:nvSpPr>
        <p:spPr>
          <a:xfrm>
            <a:off x="476250" y="941189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476250" y="1446014"/>
            <a:ext cx="603716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Bayesian estimation (EBEs) is a permanent compromise between what the Population says (Prior) and what the Patient Data says (Likelihood).</a:t>
            </a:r>
            <a:endParaRPr dirty="0"/>
          </a:p>
        </p:txBody>
      </p:sp>
      <p:sp>
        <p:nvSpPr>
          <p:cNvPr id="120" name="Google Shape;120;p14"/>
          <p:cNvSpPr txBox="1"/>
          <p:nvPr/>
        </p:nvSpPr>
        <p:spPr>
          <a:xfrm>
            <a:off x="666750" y="4817864"/>
            <a:ext cx="53006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Give weight to the observation: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IIV, Low Error</a:t>
            </a:r>
            <a:endParaRPr dirty="0"/>
          </a:p>
        </p:txBody>
      </p:sp>
      <p:sp>
        <p:nvSpPr>
          <p:cNvPr id="121" name="Google Shape;121;p14"/>
          <p:cNvSpPr txBox="1"/>
          <p:nvPr/>
        </p:nvSpPr>
        <p:spPr>
          <a:xfrm>
            <a:off x="666750" y="5227439"/>
            <a:ext cx="504825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"Everyone is different, but my measurement is precise."</a:t>
            </a:r>
            <a:endParaRPr dirty="0"/>
          </a:p>
        </p:txBody>
      </p:sp>
      <p:sp>
        <p:nvSpPr>
          <p:cNvPr id="122" name="Google Shape;122;p14"/>
          <p:cNvSpPr txBox="1"/>
          <p:nvPr/>
        </p:nvSpPr>
        <p:spPr>
          <a:xfrm>
            <a:off x="666750" y="5673179"/>
            <a:ext cx="50482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 The model believes the patient. The estimate deviates from the average to better match the data.</a:t>
            </a:r>
            <a:endParaRPr dirty="0"/>
          </a:p>
        </p:txBody>
      </p:sp>
      <p:sp>
        <p:nvSpPr>
          <p:cNvPr id="123" name="Google Shape;123;p14"/>
          <p:cNvSpPr txBox="1"/>
          <p:nvPr/>
        </p:nvSpPr>
        <p:spPr>
          <a:xfrm>
            <a:off x="6477000" y="4817864"/>
            <a:ext cx="53006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5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Give weight to the model:</a:t>
            </a:r>
          </a:p>
          <a:p>
            <a:r>
              <a:rPr lang="en-US" sz="150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Low IIV, High Error</a:t>
            </a:r>
            <a:endParaRPr dirty="0"/>
          </a:p>
        </p:txBody>
      </p:sp>
      <p:sp>
        <p:nvSpPr>
          <p:cNvPr id="124" name="Google Shape;124;p14"/>
          <p:cNvSpPr txBox="1"/>
          <p:nvPr/>
        </p:nvSpPr>
        <p:spPr>
          <a:xfrm>
            <a:off x="6477000" y="5227439"/>
            <a:ext cx="504825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"Everyone looks the same, and my measurement is noisy."</a:t>
            </a:r>
            <a:endParaRPr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6477000" y="5673179"/>
            <a:ext cx="504825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 The model believes the population. The estimate remains stuck to the mean (Shrinkage).</a:t>
            </a:r>
            <a:endParaRPr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8043710" y="3058174"/>
            <a:ext cx="70091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PRIOR</a:t>
            </a:r>
            <a:endParaRPr sz="1800" dirty="0"/>
          </a:p>
        </p:txBody>
      </p:sp>
      <p:sp>
        <p:nvSpPr>
          <p:cNvPr id="127" name="Google Shape;127;p14"/>
          <p:cNvSpPr txBox="1"/>
          <p:nvPr/>
        </p:nvSpPr>
        <p:spPr>
          <a:xfrm>
            <a:off x="7781049" y="3299399"/>
            <a:ext cx="12679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Model Population </a:t>
            </a:r>
            <a:endParaRPr dirty="0"/>
          </a:p>
        </p:txBody>
      </p:sp>
      <p:sp>
        <p:nvSpPr>
          <p:cNvPr id="128" name="Google Shape;128;p14"/>
          <p:cNvSpPr txBox="1"/>
          <p:nvPr/>
        </p:nvSpPr>
        <p:spPr>
          <a:xfrm>
            <a:off x="7668248" y="3727422"/>
            <a:ext cx="1540515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Depends on IIV ( )</a:t>
            </a:r>
            <a:endParaRPr sz="1800" dirty="0"/>
          </a:p>
        </p:txBody>
      </p:sp>
      <p:sp>
        <p:nvSpPr>
          <p:cNvPr id="129" name="Google Shape;129;p14"/>
          <p:cNvSpPr txBox="1"/>
          <p:nvPr/>
        </p:nvSpPr>
        <p:spPr>
          <a:xfrm>
            <a:off x="2946021" y="3038445"/>
            <a:ext cx="121703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LIKELIHOOD</a:t>
            </a:r>
            <a:endParaRPr sz="1800"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2946021" y="3240593"/>
            <a:ext cx="12413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Patient </a:t>
            </a:r>
            <a:b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1200" b="1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200" b="1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Observed data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2760823" y="3631852"/>
            <a:ext cx="158743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 dirty="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Depends on the error</a:t>
            </a:r>
            <a:endParaRPr sz="1800" dirty="0"/>
          </a:p>
        </p:txBody>
      </p:sp>
      <p:pic>
        <p:nvPicPr>
          <p:cNvPr id="134" name="Google Shape;134;p14" descr="image.png"/>
          <p:cNvPicPr preferRelativeResize="0"/>
          <p:nvPr/>
        </p:nvPicPr>
        <p:blipFill rotWithShape="1">
          <a:blip r:embed="rId7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8280204" y="3922366"/>
            <a:ext cx="269676" cy="20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19351" y="3889165"/>
            <a:ext cx="250467" cy="2021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5CA861-0412-D552-78E8-86C657159D5F}"/>
              </a:ext>
            </a:extLst>
          </p:cNvPr>
          <p:cNvSpPr txBox="1"/>
          <p:nvPr/>
        </p:nvSpPr>
        <p:spPr>
          <a:xfrm>
            <a:off x="138858" y="2974590"/>
            <a:ext cx="217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Being close to the observed point</a:t>
            </a:r>
          </a:p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We have confidence in our observation</a:t>
            </a:r>
            <a:endParaRPr lang="fr-FR"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CD97A-6897-8B8A-ACE2-BA8FA2421197}"/>
              </a:ext>
            </a:extLst>
          </p:cNvPr>
          <p:cNvSpPr txBox="1"/>
          <p:nvPr/>
        </p:nvSpPr>
        <p:spPr>
          <a:xfrm>
            <a:off x="9598426" y="2927813"/>
            <a:ext cx="2179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Being close to the model</a:t>
            </a:r>
          </a:p>
          <a:p>
            <a:pPr algn="ctr"/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en-US" sz="1500" dirty="0">
                <a:solidFill>
                  <a:srgbClr val="475569"/>
                </a:solidFill>
                <a:latin typeface="Lato"/>
                <a:ea typeface="Lato"/>
                <a:cs typeface="Lato"/>
              </a:rPr>
              <a:t> We have confidence in our model</a:t>
            </a:r>
            <a:endParaRPr lang="fr-FR" sz="15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DCA81-9B68-CF7B-172F-5C59AC938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3793" y="1046519"/>
            <a:ext cx="4871957" cy="16385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86608-A6F8-FF11-9E75-9EBB99D82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08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Use of </a:t>
            </a:r>
            <a:r>
              <a:rPr lang="en-US" sz="32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Empirical Bayes Estimates (EBEs)</a:t>
            </a:r>
            <a:endParaRPr lang="en-US" sz="3200" dirty="0"/>
          </a:p>
        </p:txBody>
      </p:sp>
      <p:sp>
        <p:nvSpPr>
          <p:cNvPr id="353" name="Google Shape;353;p2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54DA3-AB3C-298F-D1FE-8E366A13A6A4}"/>
              </a:ext>
            </a:extLst>
          </p:cNvPr>
          <p:cNvSpPr txBox="1"/>
          <p:nvPr/>
        </p:nvSpPr>
        <p:spPr>
          <a:xfrm>
            <a:off x="3047464" y="3275112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FE34E-043C-0568-88EE-9D2DDE0E5E48}"/>
              </a:ext>
            </a:extLst>
          </p:cNvPr>
          <p:cNvSpPr txBox="1"/>
          <p:nvPr/>
        </p:nvSpPr>
        <p:spPr>
          <a:xfrm>
            <a:off x="579844" y="2411689"/>
            <a:ext cx="6094926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Goal: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Understand individual variability within a population.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Calculates individual post-hoc parameters by combining population typical values with the individual's specific data.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Outcome: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Essential for model diagnostics and identifying new covariate relationships (e.g., clearance vs. renal function).</a:t>
            </a:r>
            <a:endParaRPr lang="en-US" sz="1600" dirty="0"/>
          </a:p>
        </p:txBody>
      </p:sp>
      <p:pic>
        <p:nvPicPr>
          <p:cNvPr id="6" name="Picture 5" descr="Covariate model | Monolix - MonolixSuite Documentation">
            <a:extLst>
              <a:ext uri="{FF2B5EF4-FFF2-40B4-BE49-F238E27FC236}">
                <a16:creationId xmlns:a16="http://schemas.microsoft.com/office/drawing/2014/main" id="{BAE51FCD-120B-06B9-A5E7-683645AD1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22" r="48395" b="24029"/>
          <a:stretch/>
        </p:blipFill>
        <p:spPr bwMode="auto">
          <a:xfrm>
            <a:off x="7052096" y="2451028"/>
            <a:ext cx="4194442" cy="252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41174A-DA63-057C-D086-3A08DA6B7E2D}"/>
              </a:ext>
            </a:extLst>
          </p:cNvPr>
          <p:cNvSpPr txBox="1"/>
          <p:nvPr/>
        </p:nvSpPr>
        <p:spPr>
          <a:xfrm>
            <a:off x="578770" y="189821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5088"/>
                </a:solidFill>
                <a:latin typeface="Merriweather"/>
                <a:sym typeface="Merriweather"/>
              </a:rPr>
              <a:t>Building a popPK model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E08E7-47DA-E524-55CA-46904F460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933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Use of </a:t>
            </a:r>
            <a:r>
              <a:rPr lang="en-US" sz="32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Empirical Bayes Estimates (EBEs)</a:t>
            </a:r>
            <a:endParaRPr lang="en-US" sz="3200" dirty="0"/>
          </a:p>
        </p:txBody>
      </p:sp>
      <p:sp>
        <p:nvSpPr>
          <p:cNvPr id="353" name="Google Shape;353;p2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54DA3-AB3C-298F-D1FE-8E366A13A6A4}"/>
              </a:ext>
            </a:extLst>
          </p:cNvPr>
          <p:cNvSpPr txBox="1"/>
          <p:nvPr/>
        </p:nvSpPr>
        <p:spPr>
          <a:xfrm>
            <a:off x="3047464" y="3275112"/>
            <a:ext cx="6094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FE34E-043C-0568-88EE-9D2DDE0E5E48}"/>
              </a:ext>
            </a:extLst>
          </p:cNvPr>
          <p:cNvSpPr txBox="1"/>
          <p:nvPr/>
        </p:nvSpPr>
        <p:spPr>
          <a:xfrm>
            <a:off x="579844" y="2411689"/>
            <a:ext cx="6094926" cy="319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Goal: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Individualize therapy to maximize efficacy and minimize toxicity.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Combines a prior population model with sparse patient samples to predict specific concentration-time profiles.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Outcome: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Guides real-time, personalized dose adjustments in the clinic.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5088"/>
                </a:solidFill>
                <a:latin typeface="DM Sans"/>
                <a:sym typeface="DM Sans"/>
              </a:rPr>
              <a:t>Tools</a:t>
            </a:r>
            <a:r>
              <a:rPr lang="en-US" sz="1600" dirty="0">
                <a:solidFill>
                  <a:srgbClr val="334155"/>
                </a:solidFill>
                <a:latin typeface="DM Sans"/>
                <a:sym typeface="DM Sans"/>
              </a:rPr>
              <a:t> : package </a:t>
            </a:r>
            <a:r>
              <a:rPr lang="en-US" sz="1600" dirty="0" err="1">
                <a:solidFill>
                  <a:srgbClr val="334155"/>
                </a:solidFill>
                <a:latin typeface="DM Sans"/>
                <a:sym typeface="DM Sans"/>
              </a:rPr>
              <a:t>mapbayR</a:t>
            </a:r>
            <a:r>
              <a:rPr lang="en-US" sz="1600" dirty="0">
                <a:solidFill>
                  <a:srgbClr val="334155"/>
                </a:solidFill>
                <a:latin typeface="DM Sans"/>
                <a:sym typeface="DM Sans"/>
              </a:rPr>
              <a:t>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9CF672-B8D3-55B7-DF58-3E4DD89C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979" y="2219234"/>
            <a:ext cx="5320594" cy="3654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5DDD65-606C-97DA-B0BD-937C4EA97214}"/>
              </a:ext>
            </a:extLst>
          </p:cNvPr>
          <p:cNvSpPr txBox="1"/>
          <p:nvPr/>
        </p:nvSpPr>
        <p:spPr>
          <a:xfrm>
            <a:off x="578770" y="195879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Precision Dosing &amp; TDM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F7F58-2F43-FE88-F2F8-F2A5C30C0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339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Use of </a:t>
            </a:r>
            <a:r>
              <a:rPr lang="en-US" sz="32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Empirical Bayes Estimates (EBEs)</a:t>
            </a:r>
            <a:endParaRPr lang="en-US" sz="3200" dirty="0"/>
          </a:p>
        </p:txBody>
      </p:sp>
      <p:sp>
        <p:nvSpPr>
          <p:cNvPr id="353" name="Google Shape;353;p2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FE34E-043C-0568-88EE-9D2DDE0E5E48}"/>
              </a:ext>
            </a:extLst>
          </p:cNvPr>
          <p:cNvSpPr txBox="1"/>
          <p:nvPr/>
        </p:nvSpPr>
        <p:spPr>
          <a:xfrm>
            <a:off x="291977" y="2589811"/>
            <a:ext cx="5335534" cy="3201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Goal: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Estimate complex models when standard MLE approaches struggle.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Uses MCMC (e.g., Stan, </a:t>
            </a:r>
            <a:r>
              <a:rPr lang="en-US" sz="1600" b="0" i="0" u="none" strike="noStrike" cap="none" dirty="0" err="1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WinBUGS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) to estimate fixed and random effects by combining priors with current data.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Key Use Case: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Highly valuable for sparse datasets, such as </a:t>
            </a: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pediatric pharmacology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or </a:t>
            </a: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rare diseases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, leveraging prior knowledge to stabilize the model.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20E09-7DBD-6660-3FB7-9CEF6D7035DB}"/>
              </a:ext>
            </a:extLst>
          </p:cNvPr>
          <p:cNvSpPr txBox="1"/>
          <p:nvPr/>
        </p:nvSpPr>
        <p:spPr>
          <a:xfrm>
            <a:off x="476250" y="2000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Full Bayesian Population Modeling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7AD94-4D8A-D847-6667-DDDC286B02D7}"/>
              </a:ext>
            </a:extLst>
          </p:cNvPr>
          <p:cNvSpPr txBox="1"/>
          <p:nvPr/>
        </p:nvSpPr>
        <p:spPr>
          <a:xfrm>
            <a:off x="6572250" y="2589811"/>
            <a:ext cx="5335534" cy="2807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Goal: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Make clinical trials more efficient and ethical.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Continuously updates the probability of success or toxicity as new patient data flows in during the trial.</a:t>
            </a:r>
            <a:endParaRPr lang="en-US" sz="1600" dirty="0"/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Outcome:</a:t>
            </a:r>
            <a:r>
              <a:rPr lang="en-US" sz="16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Allows for early stopping (efficacy/futility) or dynamic dose-escalation (e.g., CRM in oncology).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FA666-710A-0804-B3CC-3C2CD278E66A}"/>
              </a:ext>
            </a:extLst>
          </p:cNvPr>
          <p:cNvSpPr txBox="1"/>
          <p:nvPr/>
        </p:nvSpPr>
        <p:spPr>
          <a:xfrm>
            <a:off x="6572250" y="20005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Adaptive Clinical Trial Design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D29150-8D63-E8C6-9E91-849B5998E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02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Maximum A posteriori and Maximum Likelihood</a:t>
            </a:r>
            <a:endParaRPr lang="en-US" dirty="0"/>
          </a:p>
        </p:txBody>
      </p:sp>
      <p:sp>
        <p:nvSpPr>
          <p:cNvPr id="353" name="Google Shape;353;p2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B4393ED-9EAB-28A1-D64E-C824BFE7D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226968"/>
              </p:ext>
            </p:extLst>
          </p:nvPr>
        </p:nvGraphicFramePr>
        <p:xfrm>
          <a:off x="566671" y="1485074"/>
          <a:ext cx="10876208" cy="4973682"/>
        </p:xfrm>
        <a:graphic>
          <a:graphicData uri="http://schemas.openxmlformats.org/drawingml/2006/table">
            <a:tbl>
              <a:tblPr/>
              <a:tblGrid>
                <a:gridCol w="1957717">
                  <a:extLst>
                    <a:ext uri="{9D8B030D-6E8A-4147-A177-3AD203B41FA5}">
                      <a16:colId xmlns:a16="http://schemas.microsoft.com/office/drawing/2014/main" val="3651437506"/>
                    </a:ext>
                  </a:extLst>
                </a:gridCol>
                <a:gridCol w="4568007">
                  <a:extLst>
                    <a:ext uri="{9D8B030D-6E8A-4147-A177-3AD203B41FA5}">
                      <a16:colId xmlns:a16="http://schemas.microsoft.com/office/drawing/2014/main" val="3729043320"/>
                    </a:ext>
                  </a:extLst>
                </a:gridCol>
                <a:gridCol w="4350484">
                  <a:extLst>
                    <a:ext uri="{9D8B030D-6E8A-4147-A177-3AD203B41FA5}">
                      <a16:colId xmlns:a16="http://schemas.microsoft.com/office/drawing/2014/main" val="3038684731"/>
                    </a:ext>
                  </a:extLst>
                </a:gridCol>
              </a:tblGrid>
              <a:tr h="50957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Feature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Maximum Likelihood (MLE)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8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0" i="0" u="none" strike="noStrike">
                          <a:solidFill>
                            <a:srgbClr val="FFFFFF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Maximum A Posteriori (MAP)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0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75726"/>
                  </a:ext>
                </a:extLst>
              </a:tr>
              <a:tr h="748955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5088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Philosophy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7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"Let the data speak."</a:t>
                      </a: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Focuses purely on the current observations to drive the parameter estimation.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"Combine observation with prior knowledge."</a:t>
                      </a: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Balances what is seen now with what was known before.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468561"/>
                  </a:ext>
                </a:extLst>
              </a:tr>
              <a:tr h="111158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5088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Mechanism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7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Calculates parameters that make the </a:t>
                      </a:r>
                      <a:r>
                        <a:rPr lang="en-US" sz="1400" b="0" i="1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observed data</a:t>
                      </a: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most likely to have occurred. Default method in Monolix (SAEM).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Bayesian approach (penalized maximum likelihood). Maximizes the posterior distribution by weighing likelihood against a Prior.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19658"/>
                  </a:ext>
                </a:extLst>
              </a:tr>
              <a:tr h="111158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5088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Prior Knowledge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7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None.</a:t>
                      </a:r>
                      <a:r>
                        <a:rPr lang="en-US" sz="1400" b="0" i="0" u="none" strike="noStrike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Initial estimates are used only to start the algorithm; the final result is driven entirely by the input dataset.</a:t>
                      </a:r>
                      <a:endParaRPr lang="en-US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Explicitly Defined.</a:t>
                      </a:r>
                      <a: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Requires a "Prior" value and Standard Deviation (SD). Small SD implies high confidence; Large SD implies low confidence.</a:t>
                      </a: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174609"/>
                  </a:ext>
                </a:extLst>
              </a:tr>
              <a:tr h="1491986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400" b="1" i="0" u="none" strike="noStrike">
                          <a:solidFill>
                            <a:srgbClr val="005088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to use</a:t>
                      </a:r>
                      <a:endParaRPr lang="fr-FR" sz="160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7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Rich, informative datasets.</a:t>
                      </a:r>
                      <a:b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When an unbiased, population-specific view is required.</a:t>
                      </a:r>
                      <a:b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br>
                        <a:rPr lang="en-US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en-US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Sparse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or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noisy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datasets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b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Poorly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identifiable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parameters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(e.g., bridging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adult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data to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pediatric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fr-FR" sz="1400" b="0" i="0" u="none" strike="noStrike" dirty="0" err="1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models</a:t>
                      </a:r>
                      <a: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).</a:t>
                      </a:r>
                      <a:b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br>
                        <a:rPr lang="fr-FR" sz="1400" b="0" i="0" u="none" strike="noStrike" dirty="0">
                          <a:solidFill>
                            <a:srgbClr val="334155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endParaRPr lang="fr-FR" sz="16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25162" marR="25162" marT="10784" marB="10784" anchor="ctr">
                    <a:lnL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23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4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13824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B0121DA-304E-C72E-4CA4-01FCB7D55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14843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5D1D41-3206-4594-EA1B-6A0BF8D74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88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25" y="2109787"/>
            <a:ext cx="54768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381000" y="381000"/>
            <a:ext cx="1181100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Clustering with EBEs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81000" y="1143000"/>
            <a:ext cx="11430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81000" y="1583795"/>
            <a:ext cx="547687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Concept: "Let the data speak"</a:t>
            </a:r>
            <a:endParaRPr dirty="0"/>
          </a:p>
        </p:txBody>
      </p:sp>
      <p:sp>
        <p:nvSpPr>
          <p:cNvPr id="146" name="Google Shape;146;p18"/>
          <p:cNvSpPr txBox="1"/>
          <p:nvPr/>
        </p:nvSpPr>
        <p:spPr>
          <a:xfrm>
            <a:off x="381000" y="2307431"/>
            <a:ext cx="5476875" cy="28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Instead of grouping patients by known factors (male vs. female), we group patients based purely on the mathematical similarity of their individual parameters.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500" b="0" i="0" u="none" strike="noStrike" cap="none" dirty="0">
              <a:solidFill>
                <a:srgbClr val="3341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ct val="160000"/>
              </a:lnSpc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Method: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Apply clustering algorithms to EBEs.</a:t>
            </a:r>
          </a:p>
          <a:p>
            <a:pPr>
              <a:lnSpc>
                <a:spcPct val="160000"/>
              </a:lnSpc>
            </a:pPr>
            <a:endParaRPr lang="en-US" sz="1400" b="0" i="0" u="none" strike="noStrike" cap="none" dirty="0">
              <a:solidFill>
                <a:srgbClr val="33415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ct val="160000"/>
              </a:lnSpc>
            </a:pPr>
            <a:r>
              <a:rPr lang="en-US" sz="1400" b="1" i="0" u="none" strike="noStrike" cap="none" dirty="0">
                <a:solidFill>
                  <a:srgbClr val="005088"/>
                </a:solidFill>
                <a:latin typeface="DM Sans"/>
                <a:ea typeface="DM Sans"/>
                <a:cs typeface="DM Sans"/>
                <a:sym typeface="DM Sans"/>
              </a:rPr>
              <a:t>Warning:</a:t>
            </a:r>
            <a:r>
              <a:rPr lang="en-US" sz="1400" b="0" i="0" u="none" strike="noStrike" cap="none" dirty="0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Be aware of the "shrinkage trap" which can distort cluster boundaries.</a:t>
            </a:r>
            <a:endParaRPr lang="en-US" dirty="0"/>
          </a:p>
        </p:txBody>
      </p:sp>
      <p:pic>
        <p:nvPicPr>
          <p:cNvPr id="147" name="Google Shape;147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625" y="2258615"/>
            <a:ext cx="3571875" cy="35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638B4-04A8-6949-61E3-6F9E6176C5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50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81000" y="381000"/>
            <a:ext cx="1181100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Why Cluster EBEs?</a:t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>
            <a:off x="381000" y="1143000"/>
            <a:ext cx="11430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940593" y="2676525"/>
            <a:ext cx="2500312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Phenotype Discovery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66750" y="3286125"/>
            <a:ext cx="3048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Identify hidden "fast" vs. "slow" metabolizers or distinct disease progression trajectories.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4735830" y="2676525"/>
            <a:ext cx="272034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Hypothesis Generation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4572000" y="3286125"/>
            <a:ext cx="3048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Look back at clinical data to see </a:t>
            </a:r>
            <a:r>
              <a:rPr lang="en-US" sz="1350" b="0" i="1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they clustered. Do patients in Cluster 1 share a specific biomarker?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8876109" y="2676525"/>
            <a:ext cx="2250281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Precision Medicine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8477250" y="3286125"/>
            <a:ext cx="3048000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Design specific dosing regimens tailored for distinct patient phenotypes discovered through clustering.</a:t>
            </a:r>
            <a:endParaRPr/>
          </a:p>
        </p:txBody>
      </p:sp>
      <p:pic>
        <p:nvPicPr>
          <p:cNvPr id="167" name="Google Shape;16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0725" y="194310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4550" y="19431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4075" y="1943100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A10E2-8F61-EE70-72B2-F788F05E9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625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91500" y="1552575"/>
            <a:ext cx="3619500" cy="49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381000" y="381000"/>
            <a:ext cx="1181100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Why Cluster EBEs?</a:t>
            </a:r>
            <a:endParaRPr dirty="0"/>
          </a:p>
        </p:txBody>
      </p:sp>
      <p:sp>
        <p:nvSpPr>
          <p:cNvPr id="160" name="Google Shape;160;p19"/>
          <p:cNvSpPr/>
          <p:nvPr/>
        </p:nvSpPr>
        <p:spPr>
          <a:xfrm>
            <a:off x="381000" y="1143000"/>
            <a:ext cx="11430000" cy="28575"/>
          </a:xfrm>
          <a:prstGeom prst="rect">
            <a:avLst/>
          </a:prstGeom>
          <a:solidFill>
            <a:srgbClr val="00508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940593" y="2676525"/>
            <a:ext cx="2500312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Phenotype Discovery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66750" y="3286125"/>
            <a:ext cx="3048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Identify hidden "fast" vs. "slow" metabolizers or distinct disease progression trajectories.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4735830" y="2676525"/>
            <a:ext cx="2720340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Hypothesis Generation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4572000" y="3286125"/>
            <a:ext cx="3048000" cy="822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Look back at clinical data to see </a:t>
            </a:r>
            <a:r>
              <a:rPr lang="en-US" sz="1350" b="0" i="1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why</a:t>
            </a: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 they clustered. Do patients in Cluster 1 share a specific biomarker?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8876109" y="2676525"/>
            <a:ext cx="2250281" cy="29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Precision Medicine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8477250" y="3286125"/>
            <a:ext cx="3048000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4155"/>
                </a:solidFill>
                <a:latin typeface="DM Sans"/>
                <a:ea typeface="DM Sans"/>
                <a:cs typeface="DM Sans"/>
                <a:sym typeface="DM Sans"/>
              </a:rPr>
              <a:t>Design specific dosing regimens tailored for distinct patient phenotypes discovered through clustering.</a:t>
            </a:r>
            <a:endParaRPr/>
          </a:p>
        </p:txBody>
      </p:sp>
      <p:pic>
        <p:nvPicPr>
          <p:cNvPr id="167" name="Google Shape;167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0725" y="194310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4550" y="1943100"/>
            <a:ext cx="3429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44075" y="1943100"/>
            <a:ext cx="5143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FA10E2-8F61-EE70-72B2-F788F05E99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582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1403002"/>
            <a:ext cx="5334000" cy="49568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Challenge: The Data Explosion</a:t>
            </a:r>
            <a:endParaRPr dirty="0"/>
          </a:p>
        </p:txBody>
      </p:sp>
      <p:sp>
        <p:nvSpPr>
          <p:cNvPr id="94" name="Google Shape;94;p1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76250" y="1403002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limitation of the classical model</a:t>
            </a:r>
            <a:endParaRPr dirty="0"/>
          </a:p>
        </p:txBody>
      </p:sp>
      <p:sp>
        <p:nvSpPr>
          <p:cNvPr id="96" name="Google Shape;96;p14"/>
          <p:cNvSpPr txBox="1"/>
          <p:nvPr/>
        </p:nvSpPr>
        <p:spPr>
          <a:xfrm>
            <a:off x="476250" y="2066644"/>
            <a:ext cx="5334000" cy="3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Traditional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pharmacometry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(PopPK) excels with 3 or 4 covariates (Weight,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Creat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, Age).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But today, the patient file contains: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Genimics</a:t>
            </a:r>
            <a:r>
              <a:rPr lang="en-US" sz="14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(SNPs)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Proteomics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Data from connected sensors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fr-FR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Testing 50 variables manually (forward/backward) is statistically inaccurate and humanly impossible.</a:t>
            </a:r>
            <a:endParaRPr lang="en-US" dirty="0"/>
          </a:p>
        </p:txBody>
      </p:sp>
      <p:pic>
        <p:nvPicPr>
          <p:cNvPr id="99" name="Google Shape;99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403002"/>
            <a:ext cx="5334000" cy="4956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6B834A-2657-5AEC-21E1-2A29D510E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5DD44-F59A-1BD2-C488-2EA9614A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365" y="277860"/>
            <a:ext cx="6574479" cy="2222744"/>
          </a:xfrm>
          <a:prstGeom prst="rect">
            <a:avLst/>
          </a:prstGeom>
        </p:spPr>
      </p:pic>
      <p:pic>
        <p:nvPicPr>
          <p:cNvPr id="111" name="Google Shape;111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426134"/>
            <a:ext cx="3549699" cy="341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1699" y="2426134"/>
            <a:ext cx="3568749" cy="341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0864" y="2426134"/>
            <a:ext cx="3549699" cy="34117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State of the art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1535936" y="3454834"/>
            <a:ext cx="14301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1. Selection</a:t>
            </a:r>
            <a:endParaRPr dirty="0"/>
          </a:p>
        </p:txBody>
      </p:sp>
      <p:sp>
        <p:nvSpPr>
          <p:cNvPr id="118" name="Google Shape;118;p15"/>
          <p:cNvSpPr txBox="1"/>
          <p:nvPr/>
        </p:nvSpPr>
        <p:spPr>
          <a:xfrm>
            <a:off x="771525" y="4102534"/>
            <a:ext cx="29591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Algorithms 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Random Forest…</a:t>
            </a:r>
            <a:endParaRPr dirty="0"/>
          </a:p>
        </p:txBody>
      </p:sp>
      <p:sp>
        <p:nvSpPr>
          <p:cNvPr id="119" name="Google Shape;119;p15"/>
          <p:cNvSpPr txBox="1"/>
          <p:nvPr/>
        </p:nvSpPr>
        <p:spPr>
          <a:xfrm>
            <a:off x="771525" y="495978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Sort through the "noise" to find the truly influential biomarkers before modeling.</a:t>
            </a:r>
            <a:endParaRPr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5285898" y="3464359"/>
            <a:ext cx="1620202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2. Prediction</a:t>
            </a:r>
            <a:endParaRPr dirty="0"/>
          </a:p>
        </p:txBody>
      </p:sp>
      <p:sp>
        <p:nvSpPr>
          <p:cNvPr id="121" name="Google Shape;121;p15"/>
          <p:cNvSpPr txBox="1"/>
          <p:nvPr/>
        </p:nvSpPr>
        <p:spPr>
          <a:xfrm>
            <a:off x="4843462" y="4112059"/>
            <a:ext cx="2505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Algorithms 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500" b="0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XGBoost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dirty="0"/>
          </a:p>
        </p:txBody>
      </p:sp>
      <p:sp>
        <p:nvSpPr>
          <p:cNvPr id="122" name="Google Shape;122;p15"/>
          <p:cNvSpPr txBox="1"/>
          <p:nvPr/>
        </p:nvSpPr>
        <p:spPr>
          <a:xfrm>
            <a:off x="4616499" y="4664509"/>
            <a:ext cx="29591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Predicting AUC or dose directly without using a differential equation (Non-Parametric).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9025860" y="3454834"/>
            <a:ext cx="183022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3. Hybridation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8743295" y="4102534"/>
            <a:ext cx="27954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Algorithms :</a:t>
            </a: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Neural ODEs...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8461474" y="4654984"/>
            <a:ext cx="295914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Using AI to fill the gaps in known physiology.</a:t>
            </a:r>
            <a:endParaRPr dirty="0"/>
          </a:p>
        </p:txBody>
      </p:sp>
      <p:pic>
        <p:nvPicPr>
          <p:cNvPr id="126" name="Google Shape;126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22425" y="27690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67400" y="2778559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740949" y="2769034"/>
            <a:ext cx="400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B2C96-F1B3-583C-8DF2-3D41BD967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a PK model</a:t>
            </a:r>
            <a:endParaRPr dirty="0"/>
          </a:p>
        </p:txBody>
      </p:sp>
      <p:sp>
        <p:nvSpPr>
          <p:cNvPr id="95" name="Google Shape;95;p14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2CC35-7DCE-DD5A-71F8-1DC5C3FCD911}"/>
              </a:ext>
            </a:extLst>
          </p:cNvPr>
          <p:cNvSpPr txBox="1"/>
          <p:nvPr/>
        </p:nvSpPr>
        <p:spPr>
          <a:xfrm>
            <a:off x="627558" y="1428228"/>
            <a:ext cx="50725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475569"/>
                </a:solidFill>
                <a:latin typeface="Lato" panose="020B0604020202020204" charset="0"/>
              </a:rPr>
              <a:t>What the body does to the drug ? </a:t>
            </a:r>
          </a:p>
          <a:p>
            <a:pPr algn="l"/>
            <a:endParaRPr lang="en-US" sz="1600" b="1" dirty="0">
              <a:solidFill>
                <a:srgbClr val="475569"/>
              </a:solidFill>
              <a:latin typeface="Lato" panose="020B0604020202020204" charset="0"/>
            </a:endParaRPr>
          </a:p>
          <a:p>
            <a:pPr algn="l"/>
            <a:r>
              <a:rPr lang="en-US" sz="1600" dirty="0">
                <a:solidFill>
                  <a:srgbClr val="475569"/>
                </a:solidFill>
                <a:latin typeface="Lato" panose="020B0604020202020204" charset="0"/>
              </a:rPr>
              <a:t>A Pharmacokinetic (PK) model is a mathematical representation of how a drug moves through the body over time.</a:t>
            </a:r>
          </a:p>
          <a:p>
            <a:pPr algn="l"/>
            <a:endParaRPr lang="en-US" sz="1600" dirty="0">
              <a:solidFill>
                <a:srgbClr val="475569"/>
              </a:solidFill>
              <a:latin typeface="Lato" panose="020B0604020202020204" charset="0"/>
            </a:endParaRPr>
          </a:p>
          <a:p>
            <a:pPr algn="l"/>
            <a:r>
              <a:rPr lang="en-US" sz="1600" dirty="0">
                <a:solidFill>
                  <a:srgbClr val="475569"/>
                </a:solidFill>
                <a:latin typeface="Lato" panose="020B0604020202020204" charset="0"/>
              </a:rPr>
              <a:t>It uses mathematical equations to describe the process.</a:t>
            </a:r>
          </a:p>
        </p:txBody>
      </p:sp>
      <p:pic>
        <p:nvPicPr>
          <p:cNvPr id="16" name="Picture 2" descr="Figure 3">
            <a:extLst>
              <a:ext uri="{FF2B5EF4-FFF2-40B4-BE49-F238E27FC236}">
                <a16:creationId xmlns:a16="http://schemas.microsoft.com/office/drawing/2014/main" id="{E4A7FD9F-0846-04FA-103D-3AE8497D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65" y="1281138"/>
            <a:ext cx="3578024" cy="54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6A60AF-C062-B003-8D4E-E1F046114BA4}"/>
              </a:ext>
            </a:extLst>
          </p:cNvPr>
          <p:cNvSpPr txBox="1"/>
          <p:nvPr/>
        </p:nvSpPr>
        <p:spPr>
          <a:xfrm>
            <a:off x="627557" y="3696256"/>
            <a:ext cx="507253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rgbClr val="475569"/>
                </a:solidFill>
                <a:latin typeface="Lato" panose="020B0604020202020204" charset="0"/>
              </a:rPr>
              <a:t>What is it used for ? </a:t>
            </a:r>
          </a:p>
          <a:p>
            <a:pPr algn="l"/>
            <a:endParaRPr lang="en-US" sz="1600" b="1" dirty="0">
              <a:solidFill>
                <a:srgbClr val="47556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Dose Optimization:</a:t>
            </a:r>
            <a:r>
              <a:rPr lang="en-US" sz="1600" b="0" i="0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Finding the "Goldilocks" zone—a dose high enough to be effective but low enough to avoid toxicity.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Prediction:</a:t>
            </a:r>
            <a:r>
              <a:rPr lang="en-US" sz="1600" b="0" i="0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Forecasting drug concentrations for complex scenarios, such as missed doses or different infusion rates.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5088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Special Populations:</a:t>
            </a:r>
            <a:r>
              <a:rPr lang="en-US" sz="1600" b="0" i="0" dirty="0">
                <a:solidFill>
                  <a:srgbClr val="334155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Adjusting treatments for vulnerable groups like pediatrics, the elderly, or patients with renal impairment</a:t>
            </a:r>
          </a:p>
        </p:txBody>
      </p:sp>
    </p:spTree>
    <p:extLst>
      <p:ext uri="{BB962C8B-B14F-4D97-AF65-F5344CB8AC3E}">
        <p14:creationId xmlns:p14="http://schemas.microsoft.com/office/powerpoint/2010/main" val="1597550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571500" y="1971675"/>
            <a:ext cx="52006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Variable Selection Using Random Forests</a:t>
            </a:r>
            <a:endParaRPr dirty="0"/>
          </a:p>
        </p:txBody>
      </p:sp>
      <p:sp>
        <p:nvSpPr>
          <p:cNvPr id="137" name="Google Shape;137;p16"/>
          <p:cNvSpPr txBox="1"/>
          <p:nvPr/>
        </p:nvSpPr>
        <p:spPr>
          <a:xfrm>
            <a:off x="571500" y="2495550"/>
            <a:ext cx="4953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Rather than testing variables one by one, we launch a "forest" of decision trees.</a:t>
            </a:r>
            <a:endParaRPr dirty="0"/>
          </a:p>
        </p:txBody>
      </p:sp>
      <p:sp>
        <p:nvSpPr>
          <p:cNvPr id="139" name="Google Shape;139;p16"/>
          <p:cNvSpPr txBox="1"/>
          <p:nvPr/>
        </p:nvSpPr>
        <p:spPr>
          <a:xfrm>
            <a:off x="439316" y="3321606"/>
            <a:ext cx="508518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Principle: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If a variable (e.g., a gene) is important, it will often be used by the trees to "cut" the population.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Result: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An importance score ("Variable Importance") is obtained.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Advantage: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Handles complex interactions that humans cannot see.</a:t>
            </a:r>
            <a:endParaRPr lang="fr-FR" dirty="0"/>
          </a:p>
        </p:txBody>
      </p:sp>
      <p:pic>
        <p:nvPicPr>
          <p:cNvPr id="2" name="Picture 2" descr="https://imgs.search.brave.com/GLY_o-40_v3QCMi6c92-YL1WyGr_MNN5_Fo8CoHkLAQ/rs:fit:860:0:0:0/g:ce/aHR0cHM6Ly93d3cu/a2RudWdnZXRzLmNv/bS93cC1jb250ZW50/L3VwbG9hZHMvcmFu/ZC1mb3Jlc3QtMi5q/cGc">
            <a:extLst>
              <a:ext uri="{FF2B5EF4-FFF2-40B4-BE49-F238E27FC236}">
                <a16:creationId xmlns:a16="http://schemas.microsoft.com/office/drawing/2014/main" id="{3C5A885A-6459-2A95-99D8-8994790D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41" y="1956493"/>
            <a:ext cx="4878053" cy="366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ED1CF6-36A6-A0E7-A893-9BA6EEECECE5}"/>
              </a:ext>
            </a:extLst>
          </p:cNvPr>
          <p:cNvSpPr txBox="1"/>
          <p:nvPr/>
        </p:nvSpPr>
        <p:spPr>
          <a:xfrm>
            <a:off x="6435741" y="5957295"/>
            <a:ext cx="6095222" cy="391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https://mlu-explain.github.io/random-forest/</a:t>
            </a:r>
          </a:p>
        </p:txBody>
      </p:sp>
      <p:sp>
        <p:nvSpPr>
          <p:cNvPr id="5" name="Google Shape;408;p29">
            <a:extLst>
              <a:ext uri="{FF2B5EF4-FFF2-40B4-BE49-F238E27FC236}">
                <a16:creationId xmlns:a16="http://schemas.microsoft.com/office/drawing/2014/main" id="{33F0528B-AE41-C134-DDAC-1DCDF9D25089}"/>
              </a:ext>
            </a:extLst>
          </p:cNvPr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4;p15">
            <a:extLst>
              <a:ext uri="{FF2B5EF4-FFF2-40B4-BE49-F238E27FC236}">
                <a16:creationId xmlns:a16="http://schemas.microsoft.com/office/drawing/2014/main" id="{BF536B2A-BF74-2D58-C3E3-7A0D9C6A5AAF}"/>
              </a:ext>
            </a:extLst>
          </p:cNvPr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1. Selection the VSURF algorithm</a:t>
            </a: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F3705-2D4E-EFE0-CE18-DEF16357F9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1676400"/>
            <a:ext cx="5334000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886075"/>
            <a:ext cx="53340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250" y="4581525"/>
            <a:ext cx="53340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7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2. 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Therapeutic Drug Monitoring 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(TDM)</a:t>
            </a:r>
            <a:endParaRPr dirty="0"/>
          </a:p>
        </p:txBody>
      </p:sp>
      <p:sp>
        <p:nvSpPr>
          <p:cNvPr id="152" name="Google Shape;152;p17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76250" y="1676400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The “Tree-Based” alternative (</a:t>
            </a:r>
            <a:r>
              <a:rPr lang="en-US" sz="1950" b="1" i="0" u="none" strike="noStrike" cap="none" dirty="0" err="1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XGBoost</a:t>
            </a: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dirty="0"/>
          </a:p>
        </p:txBody>
      </p:sp>
      <p:sp>
        <p:nvSpPr>
          <p:cNvPr id="154" name="Google Shape;154;p17"/>
          <p:cNvSpPr txBox="1"/>
          <p:nvPr/>
        </p:nvSpPr>
        <p:spPr>
          <a:xfrm>
            <a:off x="476250" y="2181225"/>
            <a:ext cx="5334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In Therapeutic Drug Monitoring (e.g., Tacrolimus), we want to predict exposure (AUC) from a few points.</a:t>
            </a:r>
            <a:endParaRPr dirty="0"/>
          </a:p>
        </p:txBody>
      </p:sp>
      <p:sp>
        <p:nvSpPr>
          <p:cNvPr id="156" name="Google Shape;156;p17"/>
          <p:cNvSpPr txBox="1"/>
          <p:nvPr/>
        </p:nvSpPr>
        <p:spPr>
          <a:xfrm>
            <a:off x="628650" y="3228975"/>
            <a:ext cx="50292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3333"/>
              </a:lnSpc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Classical </a:t>
            </a:r>
            <a:r>
              <a:rPr lang="en-US" sz="1500" b="1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approach (Bayesian) : </a:t>
            </a:r>
            <a:endParaRPr lang="en-US" sz="1500" b="1" i="0" u="none" strike="noStrike" cap="none" dirty="0">
              <a:solidFill>
                <a:srgbClr val="47556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Requires a robust PK model, sensitive to model errors.</a:t>
            </a:r>
            <a:endParaRPr lang="fr-FR" dirty="0"/>
          </a:p>
        </p:txBody>
      </p:sp>
      <p:sp>
        <p:nvSpPr>
          <p:cNvPr id="157" name="Google Shape;157;p17"/>
          <p:cNvSpPr txBox="1"/>
          <p:nvPr/>
        </p:nvSpPr>
        <p:spPr>
          <a:xfrm>
            <a:off x="628650" y="4924425"/>
            <a:ext cx="5029200" cy="92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ML approach :</a:t>
            </a:r>
          </a:p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algorithm directly learns the Concentration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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 AUC relationship on a giant database.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B93BB8-07CD-2E21-75C3-8B38C35FB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267" y="2916824"/>
            <a:ext cx="5378297" cy="20076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6DB13-8AE2-798F-73D5-960ACC10F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/>
        </p:nvSpPr>
        <p:spPr>
          <a:xfrm>
            <a:off x="571500" y="1634604"/>
            <a:ext cx="520065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Neural ODEs (Physiologie + IA)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608823" y="2189002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 merge of two worlds for the future.</a:t>
            </a:r>
            <a:endParaRPr dirty="0"/>
          </a:p>
        </p:txBody>
      </p:sp>
      <p:sp>
        <p:nvSpPr>
          <p:cNvPr id="423" name="Google Shape;423;p30"/>
          <p:cNvSpPr txBox="1"/>
          <p:nvPr/>
        </p:nvSpPr>
        <p:spPr>
          <a:xfrm>
            <a:off x="3608050" y="5794057"/>
            <a:ext cx="626746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lvl="0" indent="-342900" algn="ctr">
              <a:lnSpc>
                <a:spcPct val="160000"/>
              </a:lnSpc>
              <a:buFont typeface="Wingdings" panose="05000000000000000000" pitchFamily="2" charset="2"/>
              <a:buChar char="è"/>
            </a:pPr>
            <a:r>
              <a:rPr lang="en-US" sz="2000" b="1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Towards the patient's Digital Twin.</a:t>
            </a:r>
          </a:p>
          <a:p>
            <a:pPr lvl="0" algn="ctr">
              <a:lnSpc>
                <a:spcPct val="160000"/>
              </a:lnSpc>
            </a:pPr>
            <a:r>
              <a:rPr lang="en-US" sz="2000" b="1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(Consortium DIGPHAT</a:t>
            </a:r>
            <a:r>
              <a:rPr lang="en-US" sz="2000" b="1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000" dirty="0"/>
          </a:p>
        </p:txBody>
      </p:sp>
      <p:sp>
        <p:nvSpPr>
          <p:cNvPr id="425" name="Google Shape;425;p30"/>
          <p:cNvSpPr txBox="1"/>
          <p:nvPr/>
        </p:nvSpPr>
        <p:spPr>
          <a:xfrm>
            <a:off x="571500" y="2630942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White Box (</a:t>
            </a:r>
            <a:r>
              <a:rPr lang="en-US" sz="1500" b="1" i="0" u="none" strike="noStrike" cap="none" dirty="0" err="1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Pharmacometry</a:t>
            </a: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):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We keep the compartments (V, CL) because we know the physiology and we want to adapt the dose.</a:t>
            </a:r>
            <a:endParaRPr dirty="0"/>
          </a:p>
        </p:txBody>
      </p:sp>
      <p:sp>
        <p:nvSpPr>
          <p:cNvPr id="427" name="Google Shape;427;p30"/>
          <p:cNvSpPr txBox="1"/>
          <p:nvPr/>
        </p:nvSpPr>
        <p:spPr>
          <a:xfrm>
            <a:off x="571500" y="3909673"/>
            <a:ext cx="457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Black Box (Neural Network):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AI replaces the unknown parts (tumor progression, complex absorption).</a:t>
            </a: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https://mlu-explain.github.io/neural-networks/</a:t>
            </a:r>
            <a:endParaRPr lang="fr-FR" sz="1400" dirty="0">
              <a:solidFill>
                <a:srgbClr val="475569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13" name="Google Shape;425;p30">
            <a:extLst>
              <a:ext uri="{FF2B5EF4-FFF2-40B4-BE49-F238E27FC236}">
                <a16:creationId xmlns:a16="http://schemas.microsoft.com/office/drawing/2014/main" id="{D6C4D439-7907-4D6E-BB9C-1C29F05E197F}"/>
              </a:ext>
            </a:extLst>
          </p:cNvPr>
          <p:cNvSpPr txBox="1"/>
          <p:nvPr/>
        </p:nvSpPr>
        <p:spPr>
          <a:xfrm>
            <a:off x="7208520" y="3059668"/>
            <a:ext cx="4572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Grey Box: </a:t>
            </a:r>
            <a:r>
              <a:rPr lang="en-US" sz="150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AI is used to establish PK models with possible optimization via neural networks.</a:t>
            </a:r>
            <a:endParaRPr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D4CB7E-EC98-4A0C-AD04-8C76894A188D}"/>
              </a:ext>
            </a:extLst>
          </p:cNvPr>
          <p:cNvSpPr/>
          <p:nvPr/>
        </p:nvSpPr>
        <p:spPr>
          <a:xfrm>
            <a:off x="5684520" y="3124200"/>
            <a:ext cx="108966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18;p30">
            <a:extLst>
              <a:ext uri="{FF2B5EF4-FFF2-40B4-BE49-F238E27FC236}">
                <a16:creationId xmlns:a16="http://schemas.microsoft.com/office/drawing/2014/main" id="{AF04E06F-443A-CBB5-FAF1-46FF2844B1FB}"/>
              </a:ext>
            </a:extLst>
          </p:cNvPr>
          <p:cNvSpPr txBox="1"/>
          <p:nvPr/>
        </p:nvSpPr>
        <p:spPr>
          <a:xfrm>
            <a:off x="571500" y="571500"/>
            <a:ext cx="97345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3. Hybrids models</a:t>
            </a:r>
            <a:endParaRPr dirty="0"/>
          </a:p>
        </p:txBody>
      </p:sp>
      <p:sp>
        <p:nvSpPr>
          <p:cNvPr id="3" name="Google Shape;408;p29">
            <a:extLst>
              <a:ext uri="{FF2B5EF4-FFF2-40B4-BE49-F238E27FC236}">
                <a16:creationId xmlns:a16="http://schemas.microsoft.com/office/drawing/2014/main" id="{70D6F740-05DA-AACF-6829-BEDE6DE2D577}"/>
              </a:ext>
            </a:extLst>
          </p:cNvPr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8D066-1C98-D650-5F2E-C6D3684F5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7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1403002"/>
            <a:ext cx="5334000" cy="4956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Clinical conclusion</a:t>
            </a:r>
            <a:endParaRPr dirty="0"/>
          </a:p>
        </p:txBody>
      </p:sp>
      <p:sp>
        <p:nvSpPr>
          <p:cNvPr id="186" name="Google Shape;186;p20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1403002"/>
            <a:ext cx="5334000" cy="495686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6381750" y="1403002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AI is not magic, it is useful</a:t>
            </a:r>
            <a:endParaRPr dirty="0"/>
          </a:p>
        </p:txBody>
      </p:sp>
      <p:sp>
        <p:nvSpPr>
          <p:cNvPr id="189" name="Google Shape;189;p20"/>
          <p:cNvSpPr txBox="1"/>
          <p:nvPr/>
        </p:nvSpPr>
        <p:spPr>
          <a:xfrm>
            <a:off x="6381750" y="2191042"/>
            <a:ext cx="5514781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For the clinician, these algorithms are "silent assistants".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They sift through thousands of patient data points.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They detect risk profiles invisible to the naked eye.</a:t>
            </a:r>
          </a:p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cap="none" dirty="0">
                <a:solidFill>
                  <a:srgbClr val="475569"/>
                </a:solidFill>
                <a:latin typeface="Lato"/>
                <a:ea typeface="Lato"/>
                <a:cs typeface="Lato"/>
                <a:sym typeface="Lato"/>
              </a:rPr>
              <a:t>They offer a dose of precision.</a:t>
            </a:r>
            <a:endParaRPr lang="fr-FR" dirty="0"/>
          </a:p>
        </p:txBody>
      </p:sp>
      <p:sp>
        <p:nvSpPr>
          <p:cNvPr id="190" name="Google Shape;190;p20"/>
          <p:cNvSpPr txBox="1"/>
          <p:nvPr/>
        </p:nvSpPr>
        <p:spPr>
          <a:xfrm>
            <a:off x="6096000" y="4725623"/>
            <a:ext cx="5930766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rgbClr val="008080"/>
                </a:solidFill>
                <a:latin typeface="Lato"/>
                <a:ea typeface="Lato"/>
                <a:cs typeface="Lato"/>
                <a:sym typeface="Lato"/>
              </a:rPr>
              <a:t>The doctor retains the decision; the algorithm reduces uncertainty.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0039E-FB28-B7AC-5135-F70D0996C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"/>
          <p:cNvSpPr txBox="1"/>
          <p:nvPr/>
        </p:nvSpPr>
        <p:spPr>
          <a:xfrm>
            <a:off x="0" y="2248004"/>
            <a:ext cx="1173580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The End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150" b="1" dirty="0">
              <a:solidFill>
                <a:srgbClr val="0033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Ajouter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 Faire des simulations ? Mrgsolve / </a:t>
            </a:r>
            <a:r>
              <a:rPr lang="en-US" sz="3150" b="1" i="0" u="none" strike="noStrike" cap="none" dirty="0" err="1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Simulx</a:t>
            </a:r>
            <a:endParaRPr lang="en-US" sz="3150" b="1" i="0" u="none" strike="noStrike" cap="none" dirty="0">
              <a:solidFill>
                <a:srgbClr val="00336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150" b="1" i="0" u="none" strike="noStrike" cap="none" dirty="0">
              <a:solidFill>
                <a:srgbClr val="00336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BF3DE-681A-4578-AD6C-7B9097FD8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7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Population models </a:t>
            </a:r>
            <a:endParaRPr dirty="0"/>
          </a:p>
        </p:txBody>
      </p:sp>
      <p:sp>
        <p:nvSpPr>
          <p:cNvPr id="145" name="Google Shape;145;p1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D3067-4FD9-4DDB-9A54-1050040C1E0F}"/>
              </a:ext>
            </a:extLst>
          </p:cNvPr>
          <p:cNvSpPr/>
          <p:nvPr/>
        </p:nvSpPr>
        <p:spPr>
          <a:xfrm>
            <a:off x="8548739" y="3480538"/>
            <a:ext cx="1335439" cy="7786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noProof="0" dirty="0">
                <a:solidFill>
                  <a:schemeClr val="tx1"/>
                </a:solidFill>
              </a:rPr>
              <a:t>Central </a:t>
            </a:r>
            <a:r>
              <a:rPr lang="en-US" sz="1200" b="1" dirty="0">
                <a:solidFill>
                  <a:schemeClr val="tx1"/>
                </a:solidFill>
              </a:rPr>
              <a:t>Compartment</a:t>
            </a:r>
          </a:p>
          <a:p>
            <a:pPr algn="ctr"/>
            <a:r>
              <a:rPr lang="fr-FR" sz="1200" b="1" noProof="0" dirty="0">
                <a:solidFill>
                  <a:schemeClr val="tx1"/>
                </a:solidFill>
              </a:rPr>
              <a:t>V1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0C5B2C-41BC-4288-B572-E04871D3EE2A}"/>
              </a:ext>
            </a:extLst>
          </p:cNvPr>
          <p:cNvSpPr/>
          <p:nvPr/>
        </p:nvSpPr>
        <p:spPr>
          <a:xfrm>
            <a:off x="10569485" y="3480538"/>
            <a:ext cx="1335439" cy="7786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Peripherical</a:t>
            </a:r>
            <a:r>
              <a:rPr lang="fr-FR" sz="1200" b="1" noProof="0" dirty="0">
                <a:solidFill>
                  <a:schemeClr val="tx1"/>
                </a:solidFill>
              </a:rPr>
              <a:t>  </a:t>
            </a:r>
            <a:r>
              <a:rPr lang="en-US" sz="1200" b="1" dirty="0">
                <a:solidFill>
                  <a:schemeClr val="tx1"/>
                </a:solidFill>
              </a:rPr>
              <a:t>compartment</a:t>
            </a:r>
          </a:p>
          <a:p>
            <a:pPr algn="ctr"/>
            <a:r>
              <a:rPr lang="fr-FR" sz="1200" b="1" noProof="0" dirty="0">
                <a:solidFill>
                  <a:schemeClr val="tx1"/>
                </a:solidFill>
              </a:rPr>
              <a:t>V2</a:t>
            </a:r>
          </a:p>
        </p:txBody>
      </p:sp>
      <p:cxnSp>
        <p:nvCxnSpPr>
          <p:cNvPr id="24" name="Connecteur droit avec flèche 14">
            <a:extLst>
              <a:ext uri="{FF2B5EF4-FFF2-40B4-BE49-F238E27FC236}">
                <a16:creationId xmlns:a16="http://schemas.microsoft.com/office/drawing/2014/main" id="{585B5217-5204-4FF4-B65F-7AEECC3A52DB}"/>
              </a:ext>
            </a:extLst>
          </p:cNvPr>
          <p:cNvCxnSpPr>
            <a:cxnSpLocks/>
          </p:cNvCxnSpPr>
          <p:nvPr/>
        </p:nvCxnSpPr>
        <p:spPr>
          <a:xfrm>
            <a:off x="9250514" y="4259207"/>
            <a:ext cx="0" cy="10948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que 13" descr="Seringue avec un remplissage uni">
            <a:extLst>
              <a:ext uri="{FF2B5EF4-FFF2-40B4-BE49-F238E27FC236}">
                <a16:creationId xmlns:a16="http://schemas.microsoft.com/office/drawing/2014/main" id="{50B89880-66B9-4EDD-AE1E-D271360DC4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658557" y="2889030"/>
            <a:ext cx="517648" cy="59634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E06531-1728-4FEA-A93D-75DFF5EED24E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9884178" y="3869873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CB87A7-0746-40C7-A34D-239BF2161D03}"/>
              </a:ext>
            </a:extLst>
          </p:cNvPr>
          <p:cNvSpPr txBox="1"/>
          <p:nvPr/>
        </p:nvSpPr>
        <p:spPr>
          <a:xfrm>
            <a:off x="10029126" y="3910652"/>
            <a:ext cx="43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noProof="0" dirty="0"/>
              <a:t>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698FC-0D32-435D-A7AE-A583598A9A8D}"/>
              </a:ext>
            </a:extLst>
          </p:cNvPr>
          <p:cNvSpPr txBox="1"/>
          <p:nvPr/>
        </p:nvSpPr>
        <p:spPr>
          <a:xfrm>
            <a:off x="9350035" y="4631009"/>
            <a:ext cx="43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noProof="0" dirty="0"/>
              <a:t>CL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060DC3-7BFE-4995-9C7D-E6D6FFEC6D33}"/>
              </a:ext>
            </a:extLst>
          </p:cNvPr>
          <p:cNvSpPr/>
          <p:nvPr/>
        </p:nvSpPr>
        <p:spPr>
          <a:xfrm>
            <a:off x="8548739" y="2220057"/>
            <a:ext cx="1335439" cy="7786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noProof="0" dirty="0" err="1">
                <a:solidFill>
                  <a:schemeClr val="tx1"/>
                </a:solidFill>
              </a:rPr>
              <a:t>Depot</a:t>
            </a:r>
            <a:endParaRPr lang="fr-FR" sz="1200" b="1" noProof="0" dirty="0">
              <a:solidFill>
                <a:schemeClr val="tx1"/>
              </a:solidFill>
            </a:endParaRPr>
          </a:p>
        </p:txBody>
      </p:sp>
      <p:cxnSp>
        <p:nvCxnSpPr>
          <p:cNvPr id="29" name="Connecteur droit avec flèche 14">
            <a:extLst>
              <a:ext uri="{FF2B5EF4-FFF2-40B4-BE49-F238E27FC236}">
                <a16:creationId xmlns:a16="http://schemas.microsoft.com/office/drawing/2014/main" id="{E39FFFAE-803C-435C-87BD-4E76A404D39F}"/>
              </a:ext>
            </a:extLst>
          </p:cNvPr>
          <p:cNvCxnSpPr>
            <a:cxnSpLocks/>
            <a:stCxn id="28" idx="2"/>
            <a:endCxn id="22" idx="0"/>
          </p:cNvCxnSpPr>
          <p:nvPr/>
        </p:nvCxnSpPr>
        <p:spPr>
          <a:xfrm>
            <a:off x="9216459" y="2998726"/>
            <a:ext cx="0" cy="4818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3FD1B0-8270-481F-A859-15DE5C29808F}"/>
              </a:ext>
            </a:extLst>
          </p:cNvPr>
          <p:cNvSpPr txBox="1"/>
          <p:nvPr/>
        </p:nvSpPr>
        <p:spPr>
          <a:xfrm>
            <a:off x="9312880" y="3062751"/>
            <a:ext cx="43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Ka</a:t>
            </a:r>
            <a:endParaRPr lang="fr-FR" sz="140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4E2E52-7F15-4E91-B436-EC64A78D489F}"/>
              </a:ext>
            </a:extLst>
          </p:cNvPr>
          <p:cNvSpPr txBox="1"/>
          <p:nvPr/>
        </p:nvSpPr>
        <p:spPr>
          <a:xfrm>
            <a:off x="476250" y="1401946"/>
            <a:ext cx="10760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B0604020202020204" charset="0"/>
              </a:rPr>
              <a:t>Mechanistic population models are a simplification of PBPK mechanistic models</a:t>
            </a:r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AB6F8369-CEBF-4790-8747-FB5BEE35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15" y="1940156"/>
            <a:ext cx="3071668" cy="463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08EAA6-6640-4F97-85BA-DD104FCDD840}"/>
              </a:ext>
            </a:extLst>
          </p:cNvPr>
          <p:cNvSpPr/>
          <p:nvPr/>
        </p:nvSpPr>
        <p:spPr>
          <a:xfrm>
            <a:off x="3615401" y="2690726"/>
            <a:ext cx="635080" cy="39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B531E79-177D-43FC-8029-9E959ACBF8E3}"/>
              </a:ext>
            </a:extLst>
          </p:cNvPr>
          <p:cNvSpPr/>
          <p:nvPr/>
        </p:nvSpPr>
        <p:spPr>
          <a:xfrm>
            <a:off x="7685810" y="3409383"/>
            <a:ext cx="635080" cy="396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4799D0-38AA-4542-AC0B-08CF8E723C3B}"/>
              </a:ext>
            </a:extLst>
          </p:cNvPr>
          <p:cNvSpPr/>
          <p:nvPr/>
        </p:nvSpPr>
        <p:spPr>
          <a:xfrm>
            <a:off x="4413628" y="2160083"/>
            <a:ext cx="296564" cy="1324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BLOOD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18FF789-A08C-4F0F-902E-D6B6F02ED7F4}"/>
              </a:ext>
            </a:extLst>
          </p:cNvPr>
          <p:cNvCxnSpPr/>
          <p:nvPr/>
        </p:nvCxnSpPr>
        <p:spPr>
          <a:xfrm>
            <a:off x="4701089" y="2496067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0408F2E-D4B3-47F4-B569-332A1933701F}"/>
              </a:ext>
            </a:extLst>
          </p:cNvPr>
          <p:cNvSpPr/>
          <p:nvPr/>
        </p:nvSpPr>
        <p:spPr>
          <a:xfrm>
            <a:off x="5394164" y="2395357"/>
            <a:ext cx="914259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Kidneys</a:t>
            </a:r>
            <a:endParaRPr lang="en-US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2FA3BE6-1F16-4DBA-81E1-4F3886347711}"/>
              </a:ext>
            </a:extLst>
          </p:cNvPr>
          <p:cNvCxnSpPr/>
          <p:nvPr/>
        </p:nvCxnSpPr>
        <p:spPr>
          <a:xfrm>
            <a:off x="4701089" y="2835930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07ED8B9-26A5-4301-BF49-C9D32CE65FF0}"/>
              </a:ext>
            </a:extLst>
          </p:cNvPr>
          <p:cNvSpPr/>
          <p:nvPr/>
        </p:nvSpPr>
        <p:spPr>
          <a:xfrm>
            <a:off x="5394164" y="2735220"/>
            <a:ext cx="983309" cy="1864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Adipose</a:t>
            </a:r>
            <a:endParaRPr lang="en-US" sz="12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859FBE-6B86-48F7-89DB-A74207523147}"/>
              </a:ext>
            </a:extLst>
          </p:cNvPr>
          <p:cNvCxnSpPr/>
          <p:nvPr/>
        </p:nvCxnSpPr>
        <p:spPr>
          <a:xfrm>
            <a:off x="4710192" y="3170231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8671C86-6669-4421-A2BE-2F6525D4A62D}"/>
              </a:ext>
            </a:extLst>
          </p:cNvPr>
          <p:cNvSpPr/>
          <p:nvPr/>
        </p:nvSpPr>
        <p:spPr>
          <a:xfrm>
            <a:off x="5403267" y="3069521"/>
            <a:ext cx="914259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Rest</a:t>
            </a:r>
            <a:r>
              <a:rPr lang="fr-FR" sz="1200" dirty="0"/>
              <a:t> Body</a:t>
            </a:r>
            <a:endParaRPr lang="en-US" sz="12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26A333-F501-4F50-A3A5-7AD6D5156D70}"/>
              </a:ext>
            </a:extLst>
          </p:cNvPr>
          <p:cNvSpPr/>
          <p:nvPr/>
        </p:nvSpPr>
        <p:spPr>
          <a:xfrm>
            <a:off x="4315506" y="4553575"/>
            <a:ext cx="1367515" cy="13249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Central </a:t>
            </a:r>
            <a:r>
              <a:rPr lang="fr-FR" dirty="0" err="1"/>
              <a:t>compartment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19A658-9432-4505-A6CE-E6B1296FC29C}"/>
              </a:ext>
            </a:extLst>
          </p:cNvPr>
          <p:cNvSpPr/>
          <p:nvPr/>
        </p:nvSpPr>
        <p:spPr>
          <a:xfrm>
            <a:off x="6377746" y="4708019"/>
            <a:ext cx="1025771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Elimination</a:t>
            </a:r>
            <a:endParaRPr lang="en-US" sz="12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9EDC34-1A26-4EFC-A13F-378E979DB8D1}"/>
              </a:ext>
            </a:extLst>
          </p:cNvPr>
          <p:cNvCxnSpPr/>
          <p:nvPr/>
        </p:nvCxnSpPr>
        <p:spPr>
          <a:xfrm>
            <a:off x="5684398" y="5562583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B52F9C7-F9A0-4582-B77E-8A5D970EB8A4}"/>
              </a:ext>
            </a:extLst>
          </p:cNvPr>
          <p:cNvSpPr/>
          <p:nvPr/>
        </p:nvSpPr>
        <p:spPr>
          <a:xfrm>
            <a:off x="6377473" y="5461873"/>
            <a:ext cx="914259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Other</a:t>
            </a:r>
            <a:endParaRPr lang="en-US" sz="1200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B1EC7E4-5273-44B1-A952-46E3950C6310}"/>
              </a:ext>
            </a:extLst>
          </p:cNvPr>
          <p:cNvCxnSpPr/>
          <p:nvPr/>
        </p:nvCxnSpPr>
        <p:spPr>
          <a:xfrm>
            <a:off x="5692166" y="5155726"/>
            <a:ext cx="685307" cy="0"/>
          </a:xfrm>
          <a:prstGeom prst="straightConnector1">
            <a:avLst/>
          </a:prstGeom>
          <a:ln w="28575"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1E4B02B-5ECF-4093-992A-6568DB3BBF9B}"/>
              </a:ext>
            </a:extLst>
          </p:cNvPr>
          <p:cNvSpPr/>
          <p:nvPr/>
        </p:nvSpPr>
        <p:spPr>
          <a:xfrm>
            <a:off x="6385241" y="5055016"/>
            <a:ext cx="914259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Adipose</a:t>
            </a:r>
            <a:endParaRPr lang="en-US" sz="1200" dirty="0"/>
          </a:p>
        </p:txBody>
      </p:sp>
      <p:cxnSp>
        <p:nvCxnSpPr>
          <p:cNvPr id="76" name="Connecteur droit avec flèche 14">
            <a:extLst>
              <a:ext uri="{FF2B5EF4-FFF2-40B4-BE49-F238E27FC236}">
                <a16:creationId xmlns:a16="http://schemas.microsoft.com/office/drawing/2014/main" id="{F94CF7C9-C14E-46FF-BB8F-9729469748DD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308423" y="2493112"/>
            <a:ext cx="45630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2830F2B-CF19-48F3-98A0-14E814A393F5}"/>
              </a:ext>
            </a:extLst>
          </p:cNvPr>
          <p:cNvSpPr/>
          <p:nvPr/>
        </p:nvSpPr>
        <p:spPr>
          <a:xfrm>
            <a:off x="6778070" y="2395356"/>
            <a:ext cx="1025771" cy="1955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/>
              <a:t>Urine</a:t>
            </a:r>
            <a:endParaRPr lang="en-US" sz="1200" dirty="0"/>
          </a:p>
        </p:txBody>
      </p:sp>
      <p:cxnSp>
        <p:nvCxnSpPr>
          <p:cNvPr id="80" name="Connecteur droit avec flèche 14">
            <a:extLst>
              <a:ext uri="{FF2B5EF4-FFF2-40B4-BE49-F238E27FC236}">
                <a16:creationId xmlns:a16="http://schemas.microsoft.com/office/drawing/2014/main" id="{63D1C9AD-4A2E-49BD-862F-BA4DDF6F4C73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5701413" y="4805774"/>
            <a:ext cx="676333" cy="2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F8BB0-CB48-D0CA-A87E-ECDE1447E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7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7" grpId="0"/>
      <p:bldP spid="21" grpId="0"/>
      <p:bldP spid="28" grpId="0" animBg="1"/>
      <p:bldP spid="34" grpId="0"/>
      <p:bldP spid="10" grpId="0" animBg="1"/>
      <p:bldP spid="41" grpId="0" animBg="1"/>
      <p:bldP spid="12" grpId="0" animBg="1"/>
      <p:bldP spid="62" grpId="0" animBg="1"/>
      <p:bldP spid="64" grpId="0" animBg="1"/>
      <p:bldP spid="66" grpId="0" animBg="1"/>
      <p:bldP spid="67" grpId="0" animBg="1"/>
      <p:bldP spid="69" grpId="0" animBg="1"/>
      <p:bldP spid="73" grpId="0" animBg="1"/>
      <p:bldP spid="73" grpId="1" animBg="1"/>
      <p:bldP spid="75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0" y="2020078"/>
            <a:ext cx="5334000" cy="3454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2793057"/>
            <a:ext cx="53340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481" y="2711705"/>
            <a:ext cx="4953000" cy="8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476250" y="476250"/>
            <a:ext cx="117157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Why do we call our models “</a:t>
            </a:r>
            <a:r>
              <a:rPr lang="en-US" sz="3150" b="1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lang="en-US" sz="3150" b="1" i="0" u="none" strike="noStrike" cap="none" dirty="0">
                <a:solidFill>
                  <a:srgbClr val="003366"/>
                </a:solidFill>
                <a:latin typeface="Merriweather"/>
                <a:ea typeface="Merriweather"/>
                <a:cs typeface="Merriweather"/>
                <a:sym typeface="Merriweather"/>
              </a:rPr>
              <a:t>echanistic”</a:t>
            </a:r>
            <a:endParaRPr dirty="0"/>
          </a:p>
        </p:txBody>
      </p:sp>
      <p:sp>
        <p:nvSpPr>
          <p:cNvPr id="145" name="Google Shape;145;p16"/>
          <p:cNvSpPr/>
          <p:nvPr/>
        </p:nvSpPr>
        <p:spPr>
          <a:xfrm>
            <a:off x="476250" y="1066800"/>
            <a:ext cx="11239500" cy="28575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476250" y="2288232"/>
            <a:ext cx="56007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 Empirical model</a:t>
            </a:r>
            <a:endParaRPr dirty="0"/>
          </a:p>
        </p:txBody>
      </p:sp>
      <p:sp>
        <p:nvSpPr>
          <p:cNvPr id="147" name="Google Shape;147;p16"/>
          <p:cNvSpPr txBox="1"/>
          <p:nvPr/>
        </p:nvSpPr>
        <p:spPr>
          <a:xfrm>
            <a:off x="6572250" y="2288232"/>
            <a:ext cx="520065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i="0" u="none" strike="noStrike" cap="none" dirty="0">
                <a:solidFill>
                  <a:srgbClr val="005088"/>
                </a:solidFill>
                <a:latin typeface="Merriweather"/>
                <a:ea typeface="Merriweather"/>
                <a:cs typeface="Merriweather"/>
                <a:sym typeface="Merriweather"/>
              </a:rPr>
              <a:t>Mechanistic model</a:t>
            </a:r>
            <a:endParaRPr dirty="0"/>
          </a:p>
        </p:txBody>
      </p:sp>
      <p:pic>
        <p:nvPicPr>
          <p:cNvPr id="148" name="Google Shape;148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275" y="2993082"/>
            <a:ext cx="493395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857250" y="3898400"/>
            <a:ext cx="4953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 panose="020B0604020202020204" charset="0"/>
                <a:sym typeface="Lato"/>
              </a:rPr>
              <a:t>Simple statistical correlation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 panose="020B0604020202020204" charset="0"/>
                <a:sym typeface="Lato"/>
              </a:rPr>
              <a:t>Parameters without biological meaning</a:t>
            </a:r>
            <a:endParaRPr lang="en-US" sz="1500" dirty="0">
              <a:solidFill>
                <a:srgbClr val="475569"/>
              </a:solidFill>
              <a:latin typeface="Lato" panose="020B0604020202020204" charset="0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fr-FR" sz="1500" dirty="0">
                <a:solidFill>
                  <a:srgbClr val="475569"/>
                </a:solidFill>
                <a:latin typeface="Lato" panose="020B0604020202020204" charset="0"/>
                <a:sym typeface="Lato"/>
              </a:rPr>
              <a:t>Extrapolation out of the data</a:t>
            </a:r>
            <a:endParaRPr lang="fr-FR" sz="1500" dirty="0">
              <a:solidFill>
                <a:srgbClr val="475569"/>
              </a:solidFill>
              <a:latin typeface="Lato" panose="020B0604020202020204" charset="0"/>
            </a:endParaRPr>
          </a:p>
        </p:txBody>
      </p:sp>
      <p:pic>
        <p:nvPicPr>
          <p:cNvPr id="155" name="Google Shape;155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911729"/>
            <a:ext cx="4552950" cy="4527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6953250" y="3898400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285750" marR="0" lvl="0" indent="-2857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Describe a physiological flow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Real parameters as Volume or Clearance</a:t>
            </a:r>
            <a:endParaRPr lang="en-US" sz="1500" dirty="0">
              <a:solidFill>
                <a:srgbClr val="475569"/>
              </a:solidFill>
              <a:latin typeface="Lato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Adaptable (ex: </a:t>
            </a:r>
            <a:r>
              <a:rPr lang="en-US" sz="1500" dirty="0" err="1">
                <a:solidFill>
                  <a:srgbClr val="475569"/>
                </a:solidFill>
                <a:latin typeface="Lato"/>
                <a:sym typeface="Lato"/>
              </a:rPr>
              <a:t>Kideny</a:t>
            </a:r>
            <a:r>
              <a:rPr lang="en-US" sz="1500" dirty="0">
                <a:solidFill>
                  <a:srgbClr val="475569"/>
                </a:solidFill>
                <a:latin typeface="Lato"/>
                <a:sym typeface="Lato"/>
              </a:rPr>
              <a:t> failure)</a:t>
            </a:r>
            <a:endParaRPr lang="en-US" sz="1500" dirty="0">
              <a:solidFill>
                <a:srgbClr val="475569"/>
              </a:solidFill>
              <a:latin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7A9A-E3D5-4D63-9051-0AABA5F85507}"/>
              </a:ext>
            </a:extLst>
          </p:cNvPr>
          <p:cNvSpPr txBox="1"/>
          <p:nvPr/>
        </p:nvSpPr>
        <p:spPr>
          <a:xfrm>
            <a:off x="6953249" y="5808552"/>
            <a:ext cx="4289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ato" panose="020B0604020202020204" charset="0"/>
              </a:rPr>
              <a:t>Bonus : </a:t>
            </a:r>
            <a:r>
              <a:rPr lang="fr-FR" dirty="0" err="1">
                <a:latin typeface="Lato" panose="020B0604020202020204" charset="0"/>
              </a:rPr>
              <a:t>It’s</a:t>
            </a:r>
            <a:r>
              <a:rPr lang="fr-FR" dirty="0">
                <a:latin typeface="Lato" panose="020B0604020202020204" charset="0"/>
              </a:rPr>
              <a:t> the </a:t>
            </a:r>
            <a:r>
              <a:rPr lang="fr-FR" dirty="0" err="1">
                <a:latin typeface="Lato" panose="020B0604020202020204" charset="0"/>
              </a:rPr>
              <a:t>same</a:t>
            </a:r>
            <a:r>
              <a:rPr lang="fr-FR" dirty="0">
                <a:latin typeface="Lato" panose="020B0604020202020204" charset="0"/>
              </a:rPr>
              <a:t> as </a:t>
            </a:r>
            <a:r>
              <a:rPr lang="fr-FR" dirty="0" err="1">
                <a:latin typeface="Lato" panose="020B0604020202020204" charset="0"/>
              </a:rPr>
              <a:t>Fick's</a:t>
            </a:r>
            <a:r>
              <a:rPr lang="fr-FR" dirty="0">
                <a:latin typeface="Lato" panose="020B0604020202020204" charset="0"/>
              </a:rPr>
              <a:t> </a:t>
            </a:r>
            <a:r>
              <a:rPr lang="fr-FR" dirty="0" err="1">
                <a:latin typeface="Lato" panose="020B0604020202020204" charset="0"/>
              </a:rPr>
              <a:t>laws</a:t>
            </a:r>
            <a:r>
              <a:rPr lang="fr-FR" dirty="0">
                <a:latin typeface="Lato" panose="020B0604020202020204" charset="0"/>
              </a:rPr>
              <a:t> of diffusion</a:t>
            </a:r>
            <a:endParaRPr lang="en-US" dirty="0">
              <a:latin typeface="Lato" panose="020B060402020202020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50E5F-B53D-ACF9-0C4D-9F3F6E2884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5399</Words>
  <Application>Microsoft Office PowerPoint</Application>
  <PresentationFormat>Widescreen</PresentationFormat>
  <Paragraphs>971</Paragraphs>
  <Slides>74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Cambria Math</vt:lpstr>
      <vt:lpstr>Lato</vt:lpstr>
      <vt:lpstr>DM Sans</vt:lpstr>
      <vt:lpstr>Arial</vt:lpstr>
      <vt:lpstr>Calibri</vt:lpstr>
      <vt:lpstr>Inter</vt:lpstr>
      <vt:lpstr>Merriweather</vt:lpstr>
      <vt:lpstr>Arial Rounded MT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Racym Berrah</cp:lastModifiedBy>
  <cp:revision>43</cp:revision>
  <dcterms:modified xsi:type="dcterms:W3CDTF">2026-02-12T09:37:38Z</dcterms:modified>
</cp:coreProperties>
</file>